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0"/>
  </p:notesMasterIdLst>
  <p:sldIdLst>
    <p:sldId id="710" r:id="rId2"/>
    <p:sldId id="1262" r:id="rId3"/>
    <p:sldId id="1223" r:id="rId4"/>
    <p:sldId id="1263" r:id="rId5"/>
    <p:sldId id="346" r:id="rId6"/>
    <p:sldId id="1271" r:id="rId7"/>
    <p:sldId id="1252" r:id="rId8"/>
    <p:sldId id="1254" r:id="rId9"/>
    <p:sldId id="1266" r:id="rId10"/>
    <p:sldId id="1246" r:id="rId11"/>
    <p:sldId id="1202" r:id="rId12"/>
    <p:sldId id="1258" r:id="rId13"/>
    <p:sldId id="1244" r:id="rId14"/>
    <p:sldId id="1265" r:id="rId15"/>
    <p:sldId id="1268" r:id="rId16"/>
    <p:sldId id="1247" r:id="rId17"/>
    <p:sldId id="1248" r:id="rId18"/>
    <p:sldId id="1249" r:id="rId19"/>
    <p:sldId id="1251" r:id="rId20"/>
    <p:sldId id="1250" r:id="rId21"/>
    <p:sldId id="1267" r:id="rId22"/>
    <p:sldId id="1245" r:id="rId23"/>
    <p:sldId id="1229" r:id="rId24"/>
    <p:sldId id="1231" r:id="rId25"/>
    <p:sldId id="1230" r:id="rId26"/>
    <p:sldId id="1232" r:id="rId27"/>
    <p:sldId id="1233" r:id="rId28"/>
    <p:sldId id="1234" r:id="rId29"/>
    <p:sldId id="1235" r:id="rId30"/>
    <p:sldId id="1236" r:id="rId31"/>
    <p:sldId id="1237" r:id="rId32"/>
    <p:sldId id="1238" r:id="rId33"/>
    <p:sldId id="1239" r:id="rId34"/>
    <p:sldId id="1240" r:id="rId35"/>
    <p:sldId id="1228" r:id="rId36"/>
    <p:sldId id="1269" r:id="rId37"/>
    <p:sldId id="1241" r:id="rId38"/>
    <p:sldId id="1270"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487" autoAdjust="0"/>
    <p:restoredTop sz="93817" autoAdjust="0"/>
  </p:normalViewPr>
  <p:slideViewPr>
    <p:cSldViewPr snapToGrid="0">
      <p:cViewPr varScale="1">
        <p:scale>
          <a:sx n="67" d="100"/>
          <a:sy n="67" d="100"/>
        </p:scale>
        <p:origin x="1380"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19338D-E012-4C67-9166-25FF27DD4E8F}" type="datetimeFigureOut">
              <a:rPr lang="pt-PT" smtClean="0"/>
              <a:t>11/12/2018</a:t>
            </a:fld>
            <a:endParaRPr lang="pt-PT"/>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4CF9DC-EFE3-41C2-9FE9-BE01615A45EA}" type="slidenum">
              <a:rPr lang="pt-PT" smtClean="0"/>
              <a:t>‹#›</a:t>
            </a:fld>
            <a:endParaRPr lang="pt-PT"/>
          </a:p>
        </p:txBody>
      </p:sp>
    </p:spTree>
    <p:extLst>
      <p:ext uri="{BB962C8B-B14F-4D97-AF65-F5344CB8AC3E}">
        <p14:creationId xmlns:p14="http://schemas.microsoft.com/office/powerpoint/2010/main" val="381665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4CF9DC-EFE3-41C2-9FE9-BE01615A45EA}" type="slidenum">
              <a:rPr lang="pt-PT" smtClean="0"/>
              <a:t>1</a:t>
            </a:fld>
            <a:endParaRPr lang="pt-PT"/>
          </a:p>
        </p:txBody>
      </p:sp>
    </p:spTree>
    <p:extLst>
      <p:ext uri="{BB962C8B-B14F-4D97-AF65-F5344CB8AC3E}">
        <p14:creationId xmlns:p14="http://schemas.microsoft.com/office/powerpoint/2010/main" val="318053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804866EB-6B7A-40EB-95EA-1AABFC419FBE}" type="datetimeFigureOut">
              <a:rPr lang="pt-PT" smtClean="0"/>
              <a:t>11/12/2018</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8727B71D-BCC3-4EE0-91AD-4055880BBAC3}" type="slidenum">
              <a:rPr lang="pt-PT" smtClean="0"/>
              <a:t>‹#›</a:t>
            </a:fld>
            <a:endParaRPr lang="pt-PT"/>
          </a:p>
        </p:txBody>
      </p:sp>
    </p:spTree>
    <p:extLst>
      <p:ext uri="{BB962C8B-B14F-4D97-AF65-F5344CB8AC3E}">
        <p14:creationId xmlns:p14="http://schemas.microsoft.com/office/powerpoint/2010/main" val="349881458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4866EB-6B7A-40EB-95EA-1AABFC419FBE}" type="datetimeFigureOut">
              <a:rPr lang="pt-PT" smtClean="0"/>
              <a:t>11/12/2018</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8727B71D-BCC3-4EE0-91AD-4055880BBAC3}" type="slidenum">
              <a:rPr lang="pt-PT" smtClean="0"/>
              <a:t>‹#›</a:t>
            </a:fld>
            <a:endParaRPr lang="pt-PT"/>
          </a:p>
        </p:txBody>
      </p:sp>
    </p:spTree>
    <p:extLst>
      <p:ext uri="{BB962C8B-B14F-4D97-AF65-F5344CB8AC3E}">
        <p14:creationId xmlns:p14="http://schemas.microsoft.com/office/powerpoint/2010/main" val="4007739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4866EB-6B7A-40EB-95EA-1AABFC419FBE}" type="datetimeFigureOut">
              <a:rPr lang="pt-PT" smtClean="0"/>
              <a:t>11/12/2018</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8727B71D-BCC3-4EE0-91AD-4055880BBAC3}" type="slidenum">
              <a:rPr lang="pt-PT" smtClean="0"/>
              <a:t>‹#›</a:t>
            </a:fld>
            <a:endParaRPr lang="pt-PT"/>
          </a:p>
        </p:txBody>
      </p:sp>
    </p:spTree>
    <p:extLst>
      <p:ext uri="{BB962C8B-B14F-4D97-AF65-F5344CB8AC3E}">
        <p14:creationId xmlns:p14="http://schemas.microsoft.com/office/powerpoint/2010/main" val="1022208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04866EB-6B7A-40EB-95EA-1AABFC419FBE}" type="datetimeFigureOut">
              <a:rPr lang="pt-PT" smtClean="0"/>
              <a:t>11/12/2018</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8727B71D-BCC3-4EE0-91AD-4055880BBAC3}" type="slidenum">
              <a:rPr lang="pt-PT" smtClean="0"/>
              <a:t>‹#›</a:t>
            </a:fld>
            <a:endParaRPr lang="pt-PT"/>
          </a:p>
        </p:txBody>
      </p:sp>
    </p:spTree>
    <p:extLst>
      <p:ext uri="{BB962C8B-B14F-4D97-AF65-F5344CB8AC3E}">
        <p14:creationId xmlns:p14="http://schemas.microsoft.com/office/powerpoint/2010/main" val="1946925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804866EB-6B7A-40EB-95EA-1AABFC419FBE}" type="datetimeFigureOut">
              <a:rPr lang="pt-PT" smtClean="0"/>
              <a:t>11/12/2018</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8727B71D-BCC3-4EE0-91AD-4055880BBAC3}" type="slidenum">
              <a:rPr lang="pt-PT" smtClean="0"/>
              <a:t>‹#›</a:t>
            </a:fld>
            <a:endParaRPr lang="pt-PT"/>
          </a:p>
        </p:txBody>
      </p:sp>
    </p:spTree>
    <p:extLst>
      <p:ext uri="{BB962C8B-B14F-4D97-AF65-F5344CB8AC3E}">
        <p14:creationId xmlns:p14="http://schemas.microsoft.com/office/powerpoint/2010/main" val="313890964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804866EB-6B7A-40EB-95EA-1AABFC419FBE}" type="datetimeFigureOut">
              <a:rPr lang="pt-PT" smtClean="0"/>
              <a:t>11/12/2018</a:t>
            </a:fld>
            <a:endParaRPr lang="pt-PT"/>
          </a:p>
        </p:txBody>
      </p:sp>
      <p:sp>
        <p:nvSpPr>
          <p:cNvPr id="9" name="Footer Placeholder 8"/>
          <p:cNvSpPr>
            <a:spLocks noGrp="1"/>
          </p:cNvSpPr>
          <p:nvPr>
            <p:ph type="ftr" sz="quarter" idx="11"/>
          </p:nvPr>
        </p:nvSpPr>
        <p:spPr/>
        <p:txBody>
          <a:bodyPr/>
          <a:lstStyle/>
          <a:p>
            <a:endParaRPr lang="pt-PT"/>
          </a:p>
        </p:txBody>
      </p:sp>
      <p:sp>
        <p:nvSpPr>
          <p:cNvPr id="10" name="Slide Number Placeholder 9"/>
          <p:cNvSpPr>
            <a:spLocks noGrp="1"/>
          </p:cNvSpPr>
          <p:nvPr>
            <p:ph type="sldNum" sz="quarter" idx="12"/>
          </p:nvPr>
        </p:nvSpPr>
        <p:spPr/>
        <p:txBody>
          <a:bodyPr/>
          <a:lstStyle/>
          <a:p>
            <a:fld id="{8727B71D-BCC3-4EE0-91AD-4055880BBAC3}" type="slidenum">
              <a:rPr lang="pt-PT" smtClean="0"/>
              <a:t>‹#›</a:t>
            </a:fld>
            <a:endParaRPr lang="pt-PT"/>
          </a:p>
        </p:txBody>
      </p:sp>
    </p:spTree>
    <p:extLst>
      <p:ext uri="{BB962C8B-B14F-4D97-AF65-F5344CB8AC3E}">
        <p14:creationId xmlns:p14="http://schemas.microsoft.com/office/powerpoint/2010/main" val="1068296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2239" y="3143250"/>
            <a:ext cx="3288024"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804866EB-6B7A-40EB-95EA-1AABFC419FBE}" type="datetimeFigureOut">
              <a:rPr lang="pt-PT" smtClean="0"/>
              <a:t>11/12/2018</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8727B71D-BCC3-4EE0-91AD-4055880BBAC3}" type="slidenum">
              <a:rPr lang="pt-PT" smtClean="0"/>
              <a:t>‹#›</a:t>
            </a:fld>
            <a:endParaRPr lang="pt-PT"/>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794460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04866EB-6B7A-40EB-95EA-1AABFC419FBE}" type="datetimeFigureOut">
              <a:rPr lang="pt-PT" smtClean="0"/>
              <a:t>11/12/2018</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8727B71D-BCC3-4EE0-91AD-4055880BBAC3}" type="slidenum">
              <a:rPr lang="pt-PT" smtClean="0"/>
              <a:t>‹#›</a:t>
            </a:fld>
            <a:endParaRPr lang="pt-PT"/>
          </a:p>
        </p:txBody>
      </p:sp>
    </p:spTree>
    <p:extLst>
      <p:ext uri="{BB962C8B-B14F-4D97-AF65-F5344CB8AC3E}">
        <p14:creationId xmlns:p14="http://schemas.microsoft.com/office/powerpoint/2010/main" val="3510688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4866EB-6B7A-40EB-95EA-1AABFC419FBE}" type="datetimeFigureOut">
              <a:rPr lang="pt-PT" smtClean="0"/>
              <a:t>11/12/2018</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8727B71D-BCC3-4EE0-91AD-4055880BBAC3}" type="slidenum">
              <a:rPr lang="pt-PT" smtClean="0"/>
              <a:t>‹#›</a:t>
            </a:fld>
            <a:endParaRPr lang="pt-PT"/>
          </a:p>
        </p:txBody>
      </p:sp>
    </p:spTree>
    <p:extLst>
      <p:ext uri="{BB962C8B-B14F-4D97-AF65-F5344CB8AC3E}">
        <p14:creationId xmlns:p14="http://schemas.microsoft.com/office/powerpoint/2010/main" val="3789027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804866EB-6B7A-40EB-95EA-1AABFC419FBE}" type="datetimeFigureOut">
              <a:rPr lang="pt-PT" smtClean="0"/>
              <a:t>11/12/2018</a:t>
            </a:fld>
            <a:endParaRPr lang="pt-PT"/>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endParaRPr lang="pt-PT"/>
          </a:p>
        </p:txBody>
      </p:sp>
      <p:sp>
        <p:nvSpPr>
          <p:cNvPr id="11" name="Slide Number Placeholder 10"/>
          <p:cNvSpPr>
            <a:spLocks noGrp="1"/>
          </p:cNvSpPr>
          <p:nvPr>
            <p:ph type="sldNum" sz="quarter" idx="12"/>
          </p:nvPr>
        </p:nvSpPr>
        <p:spPr/>
        <p:txBody>
          <a:bodyPr/>
          <a:lstStyle/>
          <a:p>
            <a:fld id="{8727B71D-BCC3-4EE0-91AD-4055880BBAC3}" type="slidenum">
              <a:rPr lang="pt-PT" smtClean="0"/>
              <a:t>‹#›</a:t>
            </a:fld>
            <a:endParaRPr lang="pt-PT"/>
          </a:p>
        </p:txBody>
      </p:sp>
    </p:spTree>
    <p:extLst>
      <p:ext uri="{BB962C8B-B14F-4D97-AF65-F5344CB8AC3E}">
        <p14:creationId xmlns:p14="http://schemas.microsoft.com/office/powerpoint/2010/main" val="48034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42172"/>
            <a:ext cx="4576573"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804866EB-6B7A-40EB-95EA-1AABFC419FBE}" type="datetimeFigureOut">
              <a:rPr lang="pt-PT" smtClean="0"/>
              <a:t>11/12/2018</a:t>
            </a:fld>
            <a:endParaRPr lang="pt-PT"/>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endParaRPr lang="pt-PT"/>
          </a:p>
        </p:txBody>
      </p:sp>
      <p:sp>
        <p:nvSpPr>
          <p:cNvPr id="10" name="Slide Number Placeholder 9"/>
          <p:cNvSpPr>
            <a:spLocks noGrp="1"/>
          </p:cNvSpPr>
          <p:nvPr>
            <p:ph type="sldNum" sz="quarter" idx="12"/>
          </p:nvPr>
        </p:nvSpPr>
        <p:spPr/>
        <p:txBody>
          <a:bodyPr/>
          <a:lstStyle/>
          <a:p>
            <a:fld id="{8727B71D-BCC3-4EE0-91AD-4055880BBAC3}" type="slidenum">
              <a:rPr lang="pt-PT" smtClean="0"/>
              <a:t>‹#›</a:t>
            </a:fld>
            <a:endParaRPr lang="pt-PT"/>
          </a:p>
        </p:txBody>
      </p:sp>
    </p:spTree>
    <p:extLst>
      <p:ext uri="{BB962C8B-B14F-4D97-AF65-F5344CB8AC3E}">
        <p14:creationId xmlns:p14="http://schemas.microsoft.com/office/powerpoint/2010/main" val="3101477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fld id="{804866EB-6B7A-40EB-95EA-1AABFC419FBE}" type="datetimeFigureOut">
              <a:rPr lang="pt-PT" smtClean="0"/>
              <a:t>11/12/2018</a:t>
            </a:fld>
            <a:endParaRPr lang="pt-PT"/>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pt-PT"/>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8727B71D-BCC3-4EE0-91AD-4055880BBAC3}" type="slidenum">
              <a:rPr lang="pt-PT" smtClean="0"/>
              <a:t>‹#›</a:t>
            </a:fld>
            <a:endParaRPr lang="pt-PT"/>
          </a:p>
        </p:txBody>
      </p:sp>
    </p:spTree>
    <p:extLst>
      <p:ext uri="{BB962C8B-B14F-4D97-AF65-F5344CB8AC3E}">
        <p14:creationId xmlns:p14="http://schemas.microsoft.com/office/powerpoint/2010/main" val="40000501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overleaf.com/read/gjpjcwfgdmfq"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iwsm2019.org/"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Kjay1npAaEA&amp;feature=youtu.be"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Kjay1npAaEA&amp;feature=youtu.be"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5E9B9-8026-4568-8E2C-AFB369A9DC20}"/>
              </a:ext>
            </a:extLst>
          </p:cNvPr>
          <p:cNvSpPr>
            <a:spLocks noGrp="1"/>
          </p:cNvSpPr>
          <p:nvPr>
            <p:ph type="ctrTitle"/>
          </p:nvPr>
        </p:nvSpPr>
        <p:spPr/>
        <p:txBody>
          <a:bodyPr/>
          <a:lstStyle/>
          <a:p>
            <a:r>
              <a:rPr lang="en-US" dirty="0" err="1"/>
              <a:t>AuLA</a:t>
            </a:r>
            <a:r>
              <a:rPr lang="en-US" dirty="0"/>
              <a:t> 18</a:t>
            </a:r>
          </a:p>
        </p:txBody>
      </p:sp>
      <p:sp>
        <p:nvSpPr>
          <p:cNvPr id="3" name="Subtitle 2">
            <a:extLst>
              <a:ext uri="{FF2B5EF4-FFF2-40B4-BE49-F238E27FC236}">
                <a16:creationId xmlns:a16="http://schemas.microsoft.com/office/drawing/2014/main" id="{B7453643-764D-443E-B4C8-A388E9EA704C}"/>
              </a:ext>
            </a:extLst>
          </p:cNvPr>
          <p:cNvSpPr>
            <a:spLocks noGrp="1"/>
          </p:cNvSpPr>
          <p:nvPr>
            <p:ph type="subTitle" idx="1"/>
          </p:nvPr>
        </p:nvSpPr>
        <p:spPr>
          <a:xfrm>
            <a:off x="2021394" y="4497714"/>
            <a:ext cx="5101209" cy="1239894"/>
          </a:xfrm>
        </p:spPr>
        <p:txBody>
          <a:bodyPr/>
          <a:lstStyle/>
          <a:p>
            <a:r>
              <a:rPr lang="en-US" dirty="0"/>
              <a:t>11 </a:t>
            </a:r>
            <a:r>
              <a:rPr lang="en-US" dirty="0" err="1"/>
              <a:t>Dezembro</a:t>
            </a:r>
            <a:r>
              <a:rPr lang="en-US" dirty="0"/>
              <a:t> 2018 – 14:00-17:00 – </a:t>
            </a:r>
            <a:r>
              <a:rPr lang="en-US" dirty="0" err="1"/>
              <a:t>sala</a:t>
            </a:r>
            <a:r>
              <a:rPr lang="en-US" dirty="0"/>
              <a:t> 2.2.14</a:t>
            </a:r>
          </a:p>
        </p:txBody>
      </p:sp>
      <p:sp>
        <p:nvSpPr>
          <p:cNvPr id="4" name="TextBox 3">
            <a:extLst>
              <a:ext uri="{FF2B5EF4-FFF2-40B4-BE49-F238E27FC236}">
                <a16:creationId xmlns:a16="http://schemas.microsoft.com/office/drawing/2014/main" id="{3A679069-B534-4D17-A6FE-FD798B35E0B7}"/>
              </a:ext>
            </a:extLst>
          </p:cNvPr>
          <p:cNvSpPr txBox="1"/>
          <p:nvPr/>
        </p:nvSpPr>
        <p:spPr>
          <a:xfrm>
            <a:off x="1833154" y="1026475"/>
            <a:ext cx="5477691" cy="1200329"/>
          </a:xfrm>
          <a:prstGeom prst="rect">
            <a:avLst/>
          </a:prstGeom>
          <a:noFill/>
        </p:spPr>
        <p:txBody>
          <a:bodyPr wrap="square" rtlCol="0">
            <a:spAutoFit/>
          </a:bodyPr>
          <a:lstStyle/>
          <a:p>
            <a:pPr algn="ctr"/>
            <a:r>
              <a:rPr lang="en-US" sz="3600" dirty="0" err="1"/>
              <a:t>Modelação</a:t>
            </a:r>
            <a:r>
              <a:rPr lang="en-US" sz="3600" dirty="0"/>
              <a:t> </a:t>
            </a:r>
            <a:r>
              <a:rPr lang="en-US" sz="3600" dirty="0" err="1"/>
              <a:t>Ecológica</a:t>
            </a:r>
            <a:endParaRPr lang="en-US" sz="3600" dirty="0"/>
          </a:p>
          <a:p>
            <a:pPr algn="ctr"/>
            <a:endParaRPr lang="en-US" sz="3600" dirty="0"/>
          </a:p>
        </p:txBody>
      </p:sp>
      <p:sp>
        <p:nvSpPr>
          <p:cNvPr id="5" name="TextBox 4">
            <a:extLst>
              <a:ext uri="{FF2B5EF4-FFF2-40B4-BE49-F238E27FC236}">
                <a16:creationId xmlns:a16="http://schemas.microsoft.com/office/drawing/2014/main" id="{5F172F12-2D6F-474B-B79B-4B70434B74BD}"/>
              </a:ext>
            </a:extLst>
          </p:cNvPr>
          <p:cNvSpPr txBox="1"/>
          <p:nvPr/>
        </p:nvSpPr>
        <p:spPr>
          <a:xfrm>
            <a:off x="3065415" y="5556327"/>
            <a:ext cx="3013165" cy="646331"/>
          </a:xfrm>
          <a:prstGeom prst="rect">
            <a:avLst/>
          </a:prstGeom>
          <a:noFill/>
        </p:spPr>
        <p:txBody>
          <a:bodyPr wrap="square" rtlCol="0">
            <a:spAutoFit/>
          </a:bodyPr>
          <a:lstStyle/>
          <a:p>
            <a:pPr algn="ctr"/>
            <a:r>
              <a:rPr lang="en-US" dirty="0"/>
              <a:t>Tiago A. Marques</a:t>
            </a:r>
          </a:p>
          <a:p>
            <a:pPr algn="ctr"/>
            <a:endParaRPr lang="en-US" dirty="0"/>
          </a:p>
        </p:txBody>
      </p:sp>
    </p:spTree>
    <p:extLst>
      <p:ext uri="{BB962C8B-B14F-4D97-AF65-F5344CB8AC3E}">
        <p14:creationId xmlns:p14="http://schemas.microsoft.com/office/powerpoint/2010/main" val="1331043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41801E-3CC4-4127-87AD-32EAEEE47D0C}"/>
              </a:ext>
            </a:extLst>
          </p:cNvPr>
          <p:cNvSpPr>
            <a:spLocks noGrp="1"/>
          </p:cNvSpPr>
          <p:nvPr>
            <p:ph idx="1"/>
          </p:nvPr>
        </p:nvSpPr>
        <p:spPr>
          <a:xfrm>
            <a:off x="466725" y="2333245"/>
            <a:ext cx="8343900" cy="3101983"/>
          </a:xfrm>
        </p:spPr>
        <p:txBody>
          <a:bodyPr>
            <a:noAutofit/>
          </a:bodyPr>
          <a:lstStyle/>
          <a:p>
            <a:pPr marL="0" indent="0">
              <a:buNone/>
            </a:pPr>
            <a:r>
              <a:rPr lang="en-US" sz="4400" dirty="0"/>
              <a:t>“If you have to do something any way, maximize what you can get out of it!” </a:t>
            </a:r>
          </a:p>
          <a:p>
            <a:pPr marL="0" indent="0">
              <a:buNone/>
            </a:pPr>
            <a:r>
              <a:rPr lang="en-US" sz="4400" dirty="0"/>
              <a:t>		– unknown old wise man </a:t>
            </a:r>
            <a:r>
              <a:rPr lang="en-US" sz="4400" dirty="0">
                <a:sym typeface="Wingdings" panose="05000000000000000000" pitchFamily="2" charset="2"/>
              </a:rPr>
              <a:t></a:t>
            </a:r>
            <a:endParaRPr lang="en-US" sz="4400" dirty="0"/>
          </a:p>
        </p:txBody>
      </p:sp>
      <p:sp>
        <p:nvSpPr>
          <p:cNvPr id="4" name="Title 1">
            <a:extLst>
              <a:ext uri="{FF2B5EF4-FFF2-40B4-BE49-F238E27FC236}">
                <a16:creationId xmlns:a16="http://schemas.microsoft.com/office/drawing/2014/main" id="{07B9F655-9357-48D4-BBA7-5BE36FFD7446}"/>
              </a:ext>
            </a:extLst>
          </p:cNvPr>
          <p:cNvSpPr>
            <a:spLocks noGrp="1"/>
          </p:cNvSpPr>
          <p:nvPr>
            <p:ph type="title"/>
          </p:nvPr>
        </p:nvSpPr>
        <p:spPr>
          <a:xfrm>
            <a:off x="804863" y="602575"/>
            <a:ext cx="7534274" cy="1188720"/>
          </a:xfrm>
        </p:spPr>
        <p:txBody>
          <a:bodyPr/>
          <a:lstStyle/>
          <a:p>
            <a:r>
              <a:rPr lang="en-US" dirty="0"/>
              <a:t>Predator-Prey Experience: OUTPUTS</a:t>
            </a:r>
          </a:p>
        </p:txBody>
      </p:sp>
      <p:sp>
        <p:nvSpPr>
          <p:cNvPr id="5" name="TextBox 4">
            <a:extLst>
              <a:ext uri="{FF2B5EF4-FFF2-40B4-BE49-F238E27FC236}">
                <a16:creationId xmlns:a16="http://schemas.microsoft.com/office/drawing/2014/main" id="{0B98F28B-F443-41DE-BEB2-C29A2A64C3D8}"/>
              </a:ext>
            </a:extLst>
          </p:cNvPr>
          <p:cNvSpPr txBox="1"/>
          <p:nvPr/>
        </p:nvSpPr>
        <p:spPr>
          <a:xfrm>
            <a:off x="5514975" y="6000750"/>
            <a:ext cx="4657725" cy="523220"/>
          </a:xfrm>
          <a:prstGeom prst="rect">
            <a:avLst/>
          </a:prstGeom>
          <a:noFill/>
        </p:spPr>
        <p:txBody>
          <a:bodyPr wrap="square" rtlCol="0">
            <a:spAutoFit/>
          </a:bodyPr>
          <a:lstStyle/>
          <a:p>
            <a:r>
              <a:rPr lang="en-US" sz="2800" dirty="0" err="1"/>
              <a:t>Desafios</a:t>
            </a:r>
            <a:r>
              <a:rPr lang="en-US" sz="2800" dirty="0"/>
              <a:t>… </a:t>
            </a:r>
            <a:r>
              <a:rPr lang="en-US" sz="2800" dirty="0" err="1"/>
              <a:t>aceitam</a:t>
            </a:r>
            <a:r>
              <a:rPr lang="en-US" sz="2800" dirty="0"/>
              <a:t>?</a:t>
            </a:r>
          </a:p>
        </p:txBody>
      </p:sp>
    </p:spTree>
    <p:extLst>
      <p:ext uri="{BB962C8B-B14F-4D97-AF65-F5344CB8AC3E}">
        <p14:creationId xmlns:p14="http://schemas.microsoft.com/office/powerpoint/2010/main" val="3830319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6E389E-C62D-49A3-8FD4-7043BBD89E5B}"/>
              </a:ext>
            </a:extLst>
          </p:cNvPr>
          <p:cNvPicPr>
            <a:picLocks noChangeAspect="1"/>
          </p:cNvPicPr>
          <p:nvPr/>
        </p:nvPicPr>
        <p:blipFill>
          <a:blip r:embed="rId2"/>
          <a:stretch>
            <a:fillRect/>
          </a:stretch>
        </p:blipFill>
        <p:spPr>
          <a:xfrm>
            <a:off x="0" y="934338"/>
            <a:ext cx="9144000" cy="4989323"/>
          </a:xfrm>
          <a:prstGeom prst="rect">
            <a:avLst/>
          </a:prstGeom>
        </p:spPr>
      </p:pic>
      <p:sp>
        <p:nvSpPr>
          <p:cNvPr id="3" name="TextBox 2">
            <a:extLst>
              <a:ext uri="{FF2B5EF4-FFF2-40B4-BE49-F238E27FC236}">
                <a16:creationId xmlns:a16="http://schemas.microsoft.com/office/drawing/2014/main" id="{11FFAC72-977B-49B2-9D0A-6F15F0604BC2}"/>
              </a:ext>
            </a:extLst>
          </p:cNvPr>
          <p:cNvSpPr txBox="1"/>
          <p:nvPr/>
        </p:nvSpPr>
        <p:spPr>
          <a:xfrm>
            <a:off x="3755571" y="6368143"/>
            <a:ext cx="5388429" cy="369332"/>
          </a:xfrm>
          <a:prstGeom prst="rect">
            <a:avLst/>
          </a:prstGeom>
          <a:noFill/>
        </p:spPr>
        <p:txBody>
          <a:bodyPr wrap="square" rtlCol="0">
            <a:spAutoFit/>
          </a:bodyPr>
          <a:lstStyle/>
          <a:p>
            <a:r>
              <a:rPr lang="en-US" dirty="0"/>
              <a:t>(Illustration by David </a:t>
            </a:r>
            <a:r>
              <a:rPr lang="en-US" dirty="0" err="1"/>
              <a:t>Parkins</a:t>
            </a:r>
            <a:r>
              <a:rPr lang="en-US" dirty="0"/>
              <a:t> in Nature briefing e-mail)</a:t>
            </a:r>
          </a:p>
        </p:txBody>
      </p:sp>
    </p:spTree>
    <p:extLst>
      <p:ext uri="{BB962C8B-B14F-4D97-AF65-F5344CB8AC3E}">
        <p14:creationId xmlns:p14="http://schemas.microsoft.com/office/powerpoint/2010/main" val="200427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D94AC-A73D-4B05-8B00-336A7E3BF4AD}"/>
              </a:ext>
            </a:extLst>
          </p:cNvPr>
          <p:cNvSpPr>
            <a:spLocks noGrp="1"/>
          </p:cNvSpPr>
          <p:nvPr>
            <p:ph type="title"/>
          </p:nvPr>
        </p:nvSpPr>
        <p:spPr>
          <a:xfrm>
            <a:off x="890586" y="402550"/>
            <a:ext cx="7534274" cy="1188720"/>
          </a:xfrm>
        </p:spPr>
        <p:txBody>
          <a:bodyPr/>
          <a:lstStyle/>
          <a:p>
            <a:r>
              <a:rPr lang="en-US" dirty="0"/>
              <a:t>Predator-Prey Experience: OUTPUTS</a:t>
            </a:r>
          </a:p>
        </p:txBody>
      </p:sp>
      <p:sp>
        <p:nvSpPr>
          <p:cNvPr id="3" name="Content Placeholder 2">
            <a:extLst>
              <a:ext uri="{FF2B5EF4-FFF2-40B4-BE49-F238E27FC236}">
                <a16:creationId xmlns:a16="http://schemas.microsoft.com/office/drawing/2014/main" id="{9334C448-B236-4219-B663-EB336A921658}"/>
              </a:ext>
            </a:extLst>
          </p:cNvPr>
          <p:cNvSpPr>
            <a:spLocks noGrp="1"/>
          </p:cNvSpPr>
          <p:nvPr>
            <p:ph idx="1"/>
          </p:nvPr>
        </p:nvSpPr>
        <p:spPr>
          <a:xfrm>
            <a:off x="697706" y="2388925"/>
            <a:ext cx="7727154" cy="3101983"/>
          </a:xfrm>
        </p:spPr>
        <p:txBody>
          <a:bodyPr>
            <a:normAutofit/>
          </a:bodyPr>
          <a:lstStyle/>
          <a:p>
            <a:r>
              <a:rPr lang="en-US" sz="2800" dirty="0"/>
              <a:t>Tutorial paper – TAM leads</a:t>
            </a:r>
          </a:p>
          <a:p>
            <a:r>
              <a:rPr lang="en-US" sz="2800" dirty="0"/>
              <a:t>Several congress presentations – students lead</a:t>
            </a:r>
          </a:p>
          <a:p>
            <a:r>
              <a:rPr lang="en-US" sz="2800" dirty="0"/>
              <a:t>“Ecological Modelling” event at DBA, aimed at 1</a:t>
            </a:r>
            <a:r>
              <a:rPr lang="en-US" sz="2800" baseline="30000" dirty="0"/>
              <a:t>st</a:t>
            </a:r>
            <a:r>
              <a:rPr lang="en-US" sz="2800" dirty="0"/>
              <a:t> and 2</a:t>
            </a:r>
            <a:r>
              <a:rPr lang="en-US" sz="2800" baseline="30000" dirty="0"/>
              <a:t>nd</a:t>
            </a:r>
            <a:r>
              <a:rPr lang="en-US" sz="2800" dirty="0"/>
              <a:t> year biology students – students lead</a:t>
            </a:r>
          </a:p>
          <a:p>
            <a:r>
              <a:rPr lang="en-US" sz="2800" dirty="0"/>
              <a:t>Any other ideas?</a:t>
            </a:r>
          </a:p>
        </p:txBody>
      </p:sp>
    </p:spTree>
    <p:extLst>
      <p:ext uri="{BB962C8B-B14F-4D97-AF65-F5344CB8AC3E}">
        <p14:creationId xmlns:p14="http://schemas.microsoft.com/office/powerpoint/2010/main" val="1598482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D1571-EFAF-4106-B620-E12CE331DC33}"/>
              </a:ext>
            </a:extLst>
          </p:cNvPr>
          <p:cNvSpPr>
            <a:spLocks noGrp="1"/>
          </p:cNvSpPr>
          <p:nvPr>
            <p:ph type="title"/>
          </p:nvPr>
        </p:nvSpPr>
        <p:spPr>
          <a:xfrm>
            <a:off x="1603122" y="523612"/>
            <a:ext cx="5937755" cy="1188720"/>
          </a:xfrm>
        </p:spPr>
        <p:txBody>
          <a:bodyPr/>
          <a:lstStyle/>
          <a:p>
            <a:r>
              <a:rPr lang="en-US" dirty="0"/>
              <a:t>Tutorial Paper</a:t>
            </a:r>
          </a:p>
        </p:txBody>
      </p:sp>
      <p:sp>
        <p:nvSpPr>
          <p:cNvPr id="3" name="Content Placeholder 2">
            <a:extLst>
              <a:ext uri="{FF2B5EF4-FFF2-40B4-BE49-F238E27FC236}">
                <a16:creationId xmlns:a16="http://schemas.microsoft.com/office/drawing/2014/main" id="{3EB30C7F-DE25-4456-8AB1-774E0DA2F616}"/>
              </a:ext>
            </a:extLst>
          </p:cNvPr>
          <p:cNvSpPr>
            <a:spLocks noGrp="1"/>
          </p:cNvSpPr>
          <p:nvPr>
            <p:ph idx="1"/>
          </p:nvPr>
        </p:nvSpPr>
        <p:spPr>
          <a:xfrm>
            <a:off x="504825" y="1971295"/>
            <a:ext cx="8496300" cy="3101983"/>
          </a:xfrm>
        </p:spPr>
        <p:txBody>
          <a:bodyPr>
            <a:noAutofit/>
          </a:bodyPr>
          <a:lstStyle/>
          <a:p>
            <a:pPr marL="457200" indent="-457200">
              <a:buFont typeface="+mj-lt"/>
              <a:buAutoNum type="arabicPeriod"/>
            </a:pPr>
            <a:r>
              <a:rPr lang="en-US" sz="2400" dirty="0"/>
              <a:t>Venue (thinking… MEE? do think about this too!) </a:t>
            </a:r>
          </a:p>
          <a:p>
            <a:pPr marL="457200" indent="-457200">
              <a:buFont typeface="+mj-lt"/>
              <a:buAutoNum type="arabicPeriod"/>
            </a:pPr>
            <a:r>
              <a:rPr lang="en-US" sz="2400" dirty="0"/>
              <a:t>Collaboration tool online (Overleaf – I will set it up – add your name please)</a:t>
            </a:r>
          </a:p>
          <a:p>
            <a:pPr marL="457200" indent="-457200">
              <a:buFont typeface="+mj-lt"/>
              <a:buAutoNum type="arabicPeriod"/>
            </a:pPr>
            <a:r>
              <a:rPr lang="en-US" sz="2400" dirty="0"/>
              <a:t>Folks with no data – lets collect it (tomorrow 13:00)</a:t>
            </a:r>
          </a:p>
          <a:p>
            <a:pPr marL="457200" indent="-457200">
              <a:buFont typeface="+mj-lt"/>
              <a:buAutoNum type="arabicPeriod"/>
            </a:pPr>
            <a:r>
              <a:rPr lang="en-US" sz="2400" dirty="0"/>
              <a:t>Spin?</a:t>
            </a:r>
          </a:p>
          <a:p>
            <a:pPr marL="457200" indent="-457200">
              <a:buFont typeface="+mj-lt"/>
              <a:buAutoNum type="arabicPeriod"/>
            </a:pPr>
            <a:r>
              <a:rPr lang="en-US" sz="2400" dirty="0"/>
              <a:t>Who does what?</a:t>
            </a:r>
          </a:p>
          <a:p>
            <a:pPr marL="685800" lvl="1" indent="-457200">
              <a:buFont typeface="+mj-lt"/>
              <a:buAutoNum type="arabicPeriod"/>
            </a:pPr>
            <a:r>
              <a:rPr lang="en-US" sz="2400" dirty="0"/>
              <a:t>Analysis</a:t>
            </a:r>
          </a:p>
          <a:p>
            <a:pPr marL="685800" lvl="1" indent="-457200">
              <a:buFont typeface="+mj-lt"/>
              <a:buAutoNum type="arabicPeriod"/>
            </a:pPr>
            <a:r>
              <a:rPr lang="en-US" sz="2400" dirty="0"/>
              <a:t>Writing (Introduction,  Methods, Results, Discussion)</a:t>
            </a:r>
          </a:p>
          <a:p>
            <a:pPr marL="685800" lvl="1" indent="-457200">
              <a:buFont typeface="+mj-lt"/>
              <a:buAutoNum type="arabicPeriod"/>
            </a:pPr>
            <a:r>
              <a:rPr lang="en-US" sz="2400" dirty="0"/>
              <a:t>An R package with data and analysis?</a:t>
            </a:r>
          </a:p>
          <a:p>
            <a:pPr marL="685800" lvl="1" indent="-457200">
              <a:buFont typeface="+mj-lt"/>
              <a:buAutoNum type="arabicPeriod"/>
            </a:pPr>
            <a:r>
              <a:rPr lang="en-US" sz="2400" dirty="0"/>
              <a:t>Start sharing your thoughts!</a:t>
            </a:r>
          </a:p>
          <a:p>
            <a:pPr marL="685800" lvl="1" indent="-457200">
              <a:buFont typeface="+mj-lt"/>
              <a:buAutoNum type="arabicPeriod"/>
            </a:pPr>
            <a:endParaRPr lang="en-US" sz="2400" dirty="0"/>
          </a:p>
        </p:txBody>
      </p:sp>
    </p:spTree>
    <p:extLst>
      <p:ext uri="{BB962C8B-B14F-4D97-AF65-F5344CB8AC3E}">
        <p14:creationId xmlns:p14="http://schemas.microsoft.com/office/powerpoint/2010/main" val="2705330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D9036-DD04-46A2-8132-2BF108CB7A19}"/>
              </a:ext>
            </a:extLst>
          </p:cNvPr>
          <p:cNvSpPr>
            <a:spLocks noGrp="1"/>
          </p:cNvSpPr>
          <p:nvPr>
            <p:ph type="title"/>
          </p:nvPr>
        </p:nvSpPr>
        <p:spPr>
          <a:xfrm>
            <a:off x="1603122" y="583692"/>
            <a:ext cx="5937755" cy="1188720"/>
          </a:xfrm>
        </p:spPr>
        <p:txBody>
          <a:bodyPr/>
          <a:lstStyle/>
          <a:p>
            <a:r>
              <a:rPr lang="en-US" dirty="0"/>
              <a:t>Would MEE be willing to take our paper?</a:t>
            </a:r>
          </a:p>
        </p:txBody>
      </p:sp>
      <p:pic>
        <p:nvPicPr>
          <p:cNvPr id="4" name="Picture 3">
            <a:extLst>
              <a:ext uri="{FF2B5EF4-FFF2-40B4-BE49-F238E27FC236}">
                <a16:creationId xmlns:a16="http://schemas.microsoft.com/office/drawing/2014/main" id="{277A41C4-86BE-4F8B-B379-5280DD41D68B}"/>
              </a:ext>
            </a:extLst>
          </p:cNvPr>
          <p:cNvPicPr>
            <a:picLocks noChangeAspect="1"/>
          </p:cNvPicPr>
          <p:nvPr/>
        </p:nvPicPr>
        <p:blipFill>
          <a:blip r:embed="rId2"/>
          <a:stretch>
            <a:fillRect/>
          </a:stretch>
        </p:blipFill>
        <p:spPr>
          <a:xfrm>
            <a:off x="0" y="2504568"/>
            <a:ext cx="9144000" cy="4133341"/>
          </a:xfrm>
          <a:prstGeom prst="rect">
            <a:avLst/>
          </a:prstGeom>
        </p:spPr>
      </p:pic>
    </p:spTree>
    <p:extLst>
      <p:ext uri="{BB962C8B-B14F-4D97-AF65-F5344CB8AC3E}">
        <p14:creationId xmlns:p14="http://schemas.microsoft.com/office/powerpoint/2010/main" val="1770293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3B8F4-50D2-4880-AB85-8191F6BCF359}"/>
              </a:ext>
            </a:extLst>
          </p:cNvPr>
          <p:cNvSpPr>
            <a:spLocks noGrp="1"/>
          </p:cNvSpPr>
          <p:nvPr>
            <p:ph type="title"/>
          </p:nvPr>
        </p:nvSpPr>
        <p:spPr>
          <a:xfrm>
            <a:off x="973123" y="327129"/>
            <a:ext cx="7253933" cy="1188720"/>
          </a:xfrm>
        </p:spPr>
        <p:txBody>
          <a:bodyPr/>
          <a:lstStyle/>
          <a:p>
            <a:r>
              <a:rPr lang="en-US" dirty="0"/>
              <a:t>Visit overleaf and look around</a:t>
            </a:r>
          </a:p>
        </p:txBody>
      </p:sp>
      <p:sp>
        <p:nvSpPr>
          <p:cNvPr id="3" name="Content Placeholder 2">
            <a:extLst>
              <a:ext uri="{FF2B5EF4-FFF2-40B4-BE49-F238E27FC236}">
                <a16:creationId xmlns:a16="http://schemas.microsoft.com/office/drawing/2014/main" id="{AD4DCA9B-1595-4618-AEB8-338F79182187}"/>
              </a:ext>
            </a:extLst>
          </p:cNvPr>
          <p:cNvSpPr>
            <a:spLocks noGrp="1"/>
          </p:cNvSpPr>
          <p:nvPr>
            <p:ph idx="1"/>
          </p:nvPr>
        </p:nvSpPr>
        <p:spPr>
          <a:xfrm>
            <a:off x="2461721" y="1614588"/>
            <a:ext cx="5937755" cy="3101983"/>
          </a:xfrm>
        </p:spPr>
        <p:txBody>
          <a:bodyPr/>
          <a:lstStyle/>
          <a:p>
            <a:r>
              <a:rPr lang="en-US" dirty="0">
                <a:hlinkClick r:id="rId2"/>
              </a:rPr>
              <a:t>https://www.overleaf.com/read/gjpjcwfgdmfq</a:t>
            </a:r>
            <a:endParaRPr lang="en-US" dirty="0"/>
          </a:p>
          <a:p>
            <a:endParaRPr lang="en-US" dirty="0"/>
          </a:p>
        </p:txBody>
      </p:sp>
      <p:pic>
        <p:nvPicPr>
          <p:cNvPr id="5" name="Picture 4">
            <a:extLst>
              <a:ext uri="{FF2B5EF4-FFF2-40B4-BE49-F238E27FC236}">
                <a16:creationId xmlns:a16="http://schemas.microsoft.com/office/drawing/2014/main" id="{8C7658D6-1CCA-4BED-B4AF-DF477444002A}"/>
              </a:ext>
            </a:extLst>
          </p:cNvPr>
          <p:cNvPicPr>
            <a:picLocks noChangeAspect="1"/>
          </p:cNvPicPr>
          <p:nvPr/>
        </p:nvPicPr>
        <p:blipFill>
          <a:blip r:embed="rId3"/>
          <a:stretch>
            <a:fillRect/>
          </a:stretch>
        </p:blipFill>
        <p:spPr>
          <a:xfrm>
            <a:off x="0" y="2059643"/>
            <a:ext cx="9144000" cy="4886294"/>
          </a:xfrm>
          <a:prstGeom prst="rect">
            <a:avLst/>
          </a:prstGeom>
        </p:spPr>
      </p:pic>
    </p:spTree>
    <p:extLst>
      <p:ext uri="{BB962C8B-B14F-4D97-AF65-F5344CB8AC3E}">
        <p14:creationId xmlns:p14="http://schemas.microsoft.com/office/powerpoint/2010/main" val="1314815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2C1BE2-9902-4F3C-AFD5-870257269B9C}"/>
              </a:ext>
            </a:extLst>
          </p:cNvPr>
          <p:cNvPicPr>
            <a:picLocks noChangeAspect="1"/>
          </p:cNvPicPr>
          <p:nvPr/>
        </p:nvPicPr>
        <p:blipFill>
          <a:blip r:embed="rId2"/>
          <a:stretch>
            <a:fillRect/>
          </a:stretch>
        </p:blipFill>
        <p:spPr>
          <a:xfrm>
            <a:off x="768779" y="0"/>
            <a:ext cx="7606441" cy="6858000"/>
          </a:xfrm>
          <a:prstGeom prst="rect">
            <a:avLst/>
          </a:prstGeom>
        </p:spPr>
      </p:pic>
      <p:sp>
        <p:nvSpPr>
          <p:cNvPr id="5" name="Rectangle 4">
            <a:extLst>
              <a:ext uri="{FF2B5EF4-FFF2-40B4-BE49-F238E27FC236}">
                <a16:creationId xmlns:a16="http://schemas.microsoft.com/office/drawing/2014/main" id="{F6FDA86B-7C58-434A-A677-0BE7B71A9D77}"/>
              </a:ext>
            </a:extLst>
          </p:cNvPr>
          <p:cNvSpPr/>
          <p:nvPr/>
        </p:nvSpPr>
        <p:spPr>
          <a:xfrm>
            <a:off x="819149" y="5400675"/>
            <a:ext cx="5591175" cy="504825"/>
          </a:xfrm>
          <a:prstGeom prst="rect">
            <a:avLst/>
          </a:prstGeom>
          <a:solidFill>
            <a:srgbClr val="00B0F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576BDB8-9F13-4B4D-8C04-E1F2EBDB3D44}"/>
              </a:ext>
            </a:extLst>
          </p:cNvPr>
          <p:cNvSpPr txBox="1"/>
          <p:nvPr/>
        </p:nvSpPr>
        <p:spPr>
          <a:xfrm>
            <a:off x="6806695" y="6290965"/>
            <a:ext cx="2595562" cy="923330"/>
          </a:xfrm>
          <a:prstGeom prst="rect">
            <a:avLst/>
          </a:prstGeom>
          <a:noFill/>
        </p:spPr>
        <p:txBody>
          <a:bodyPr wrap="square" rtlCol="0">
            <a:spAutoFit/>
          </a:bodyPr>
          <a:lstStyle/>
          <a:p>
            <a:r>
              <a:rPr lang="en-US" b="1" u="sng" dirty="0">
                <a:hlinkClick r:id="rId3"/>
              </a:rPr>
              <a:t>www.iwsm2019.org</a:t>
            </a:r>
            <a:endParaRPr lang="en-US" b="1" u="sng" dirty="0"/>
          </a:p>
          <a:p>
            <a:endParaRPr lang="en-US" dirty="0"/>
          </a:p>
          <a:p>
            <a:endParaRPr lang="en-US" dirty="0"/>
          </a:p>
        </p:txBody>
      </p:sp>
      <p:sp>
        <p:nvSpPr>
          <p:cNvPr id="7" name="TextBox 6">
            <a:extLst>
              <a:ext uri="{FF2B5EF4-FFF2-40B4-BE49-F238E27FC236}">
                <a16:creationId xmlns:a16="http://schemas.microsoft.com/office/drawing/2014/main" id="{63834015-A1DF-4A15-8582-07B69F335D90}"/>
              </a:ext>
            </a:extLst>
          </p:cNvPr>
          <p:cNvSpPr txBox="1"/>
          <p:nvPr/>
        </p:nvSpPr>
        <p:spPr>
          <a:xfrm>
            <a:off x="3433762" y="3610806"/>
            <a:ext cx="8448675" cy="369332"/>
          </a:xfrm>
          <a:prstGeom prst="rect">
            <a:avLst/>
          </a:prstGeom>
          <a:noFill/>
        </p:spPr>
        <p:txBody>
          <a:bodyPr wrap="square" rtlCol="0">
            <a:spAutoFit/>
          </a:bodyPr>
          <a:lstStyle/>
          <a:p>
            <a:r>
              <a:rPr lang="en-US" dirty="0"/>
              <a:t>IWSM – Modelling strategies for an in class experiment</a:t>
            </a:r>
          </a:p>
        </p:txBody>
      </p:sp>
    </p:spTree>
    <p:extLst>
      <p:ext uri="{BB962C8B-B14F-4D97-AF65-F5344CB8AC3E}">
        <p14:creationId xmlns:p14="http://schemas.microsoft.com/office/powerpoint/2010/main" val="2953813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885FAEE-59C2-4EC9-9F06-7444513D51A9}"/>
              </a:ext>
            </a:extLst>
          </p:cNvPr>
          <p:cNvPicPr>
            <a:picLocks noChangeAspect="1"/>
          </p:cNvPicPr>
          <p:nvPr/>
        </p:nvPicPr>
        <p:blipFill>
          <a:blip r:embed="rId2"/>
          <a:stretch>
            <a:fillRect/>
          </a:stretch>
        </p:blipFill>
        <p:spPr>
          <a:xfrm>
            <a:off x="0" y="21724"/>
            <a:ext cx="9144000" cy="4171297"/>
          </a:xfrm>
          <a:prstGeom prst="rect">
            <a:avLst/>
          </a:prstGeom>
        </p:spPr>
      </p:pic>
      <p:sp>
        <p:nvSpPr>
          <p:cNvPr id="7" name="TextBox 6">
            <a:extLst>
              <a:ext uri="{FF2B5EF4-FFF2-40B4-BE49-F238E27FC236}">
                <a16:creationId xmlns:a16="http://schemas.microsoft.com/office/drawing/2014/main" id="{1BE28BBC-8EF3-4C55-A2D4-FA2D2C3656EF}"/>
              </a:ext>
            </a:extLst>
          </p:cNvPr>
          <p:cNvSpPr txBox="1"/>
          <p:nvPr/>
        </p:nvSpPr>
        <p:spPr>
          <a:xfrm>
            <a:off x="1190625" y="4361554"/>
            <a:ext cx="8448675" cy="369332"/>
          </a:xfrm>
          <a:prstGeom prst="rect">
            <a:avLst/>
          </a:prstGeom>
          <a:noFill/>
        </p:spPr>
        <p:txBody>
          <a:bodyPr wrap="square" rtlCol="0">
            <a:spAutoFit/>
          </a:bodyPr>
          <a:lstStyle/>
          <a:p>
            <a:r>
              <a:rPr lang="en-US" dirty="0" err="1"/>
              <a:t>Congresso</a:t>
            </a:r>
            <a:r>
              <a:rPr lang="en-US" dirty="0"/>
              <a:t> da SPECO – How to model ecological data to derive ecological insights?</a:t>
            </a:r>
          </a:p>
        </p:txBody>
      </p:sp>
    </p:spTree>
    <p:extLst>
      <p:ext uri="{BB962C8B-B14F-4D97-AF65-F5344CB8AC3E}">
        <p14:creationId xmlns:p14="http://schemas.microsoft.com/office/powerpoint/2010/main" val="2370655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DC6FDCD-1E0F-46C3-9F38-922BF4E64C7C}"/>
              </a:ext>
            </a:extLst>
          </p:cNvPr>
          <p:cNvPicPr>
            <a:picLocks noChangeAspect="1"/>
          </p:cNvPicPr>
          <p:nvPr/>
        </p:nvPicPr>
        <p:blipFill>
          <a:blip r:embed="rId2"/>
          <a:stretch>
            <a:fillRect/>
          </a:stretch>
        </p:blipFill>
        <p:spPr>
          <a:xfrm>
            <a:off x="449904" y="0"/>
            <a:ext cx="8244191" cy="6858000"/>
          </a:xfrm>
          <a:prstGeom prst="rect">
            <a:avLst/>
          </a:prstGeom>
        </p:spPr>
      </p:pic>
      <p:sp>
        <p:nvSpPr>
          <p:cNvPr id="4" name="TextBox 3">
            <a:extLst>
              <a:ext uri="{FF2B5EF4-FFF2-40B4-BE49-F238E27FC236}">
                <a16:creationId xmlns:a16="http://schemas.microsoft.com/office/drawing/2014/main" id="{ACBF85AF-E690-4BAB-B961-45C510FDEAEE}"/>
              </a:ext>
            </a:extLst>
          </p:cNvPr>
          <p:cNvSpPr txBox="1"/>
          <p:nvPr/>
        </p:nvSpPr>
        <p:spPr>
          <a:xfrm>
            <a:off x="2481262" y="386296"/>
            <a:ext cx="8448675" cy="369332"/>
          </a:xfrm>
          <a:prstGeom prst="rect">
            <a:avLst/>
          </a:prstGeom>
          <a:noFill/>
        </p:spPr>
        <p:txBody>
          <a:bodyPr wrap="square" rtlCol="0">
            <a:spAutoFit/>
          </a:bodyPr>
          <a:lstStyle/>
          <a:p>
            <a:r>
              <a:rPr lang="en-US" dirty="0" err="1"/>
              <a:t>Congresso</a:t>
            </a:r>
            <a:r>
              <a:rPr lang="en-US" dirty="0"/>
              <a:t> da SPE – How to teach ecological modelling to students</a:t>
            </a:r>
          </a:p>
        </p:txBody>
      </p:sp>
      <p:sp>
        <p:nvSpPr>
          <p:cNvPr id="5" name="Arrow: Down 4">
            <a:extLst>
              <a:ext uri="{FF2B5EF4-FFF2-40B4-BE49-F238E27FC236}">
                <a16:creationId xmlns:a16="http://schemas.microsoft.com/office/drawing/2014/main" id="{85B9F31A-EA41-471B-BC95-587971EBCDF4}"/>
              </a:ext>
            </a:extLst>
          </p:cNvPr>
          <p:cNvSpPr/>
          <p:nvPr/>
        </p:nvSpPr>
        <p:spPr>
          <a:xfrm>
            <a:off x="3352800" y="885825"/>
            <a:ext cx="390525" cy="8286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26F0A22-F9D3-4645-9885-0B0AD3FF28CA}"/>
              </a:ext>
            </a:extLst>
          </p:cNvPr>
          <p:cNvSpPr txBox="1"/>
          <p:nvPr/>
        </p:nvSpPr>
        <p:spPr>
          <a:xfrm>
            <a:off x="2928937" y="1844697"/>
            <a:ext cx="4195763" cy="369332"/>
          </a:xfrm>
          <a:prstGeom prst="rect">
            <a:avLst/>
          </a:prstGeom>
          <a:noFill/>
        </p:spPr>
        <p:txBody>
          <a:bodyPr wrap="square" rtlCol="0">
            <a:spAutoFit/>
          </a:bodyPr>
          <a:lstStyle/>
          <a:p>
            <a:r>
              <a:rPr lang="en-US" dirty="0" err="1"/>
              <a:t>Amarante</a:t>
            </a:r>
            <a:r>
              <a:rPr lang="en-US" dirty="0"/>
              <a:t>…!</a:t>
            </a:r>
          </a:p>
        </p:txBody>
      </p:sp>
    </p:spTree>
    <p:extLst>
      <p:ext uri="{BB962C8B-B14F-4D97-AF65-F5344CB8AC3E}">
        <p14:creationId xmlns:p14="http://schemas.microsoft.com/office/powerpoint/2010/main" val="3626646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B19BF1A-5BF6-440B-8473-08808BB959C8}"/>
              </a:ext>
            </a:extLst>
          </p:cNvPr>
          <p:cNvPicPr>
            <a:picLocks noChangeAspect="1"/>
          </p:cNvPicPr>
          <p:nvPr/>
        </p:nvPicPr>
        <p:blipFill>
          <a:blip r:embed="rId2"/>
          <a:stretch>
            <a:fillRect/>
          </a:stretch>
        </p:blipFill>
        <p:spPr>
          <a:xfrm>
            <a:off x="0" y="268327"/>
            <a:ext cx="9144000" cy="6086453"/>
          </a:xfrm>
          <a:prstGeom prst="rect">
            <a:avLst/>
          </a:prstGeom>
        </p:spPr>
      </p:pic>
      <p:sp>
        <p:nvSpPr>
          <p:cNvPr id="3" name="TextBox 2">
            <a:extLst>
              <a:ext uri="{FF2B5EF4-FFF2-40B4-BE49-F238E27FC236}">
                <a16:creationId xmlns:a16="http://schemas.microsoft.com/office/drawing/2014/main" id="{454BB2FE-4A30-453C-BD13-44E649BD572A}"/>
              </a:ext>
            </a:extLst>
          </p:cNvPr>
          <p:cNvSpPr txBox="1"/>
          <p:nvPr/>
        </p:nvSpPr>
        <p:spPr>
          <a:xfrm>
            <a:off x="2567031" y="6354780"/>
            <a:ext cx="8448675" cy="369332"/>
          </a:xfrm>
          <a:prstGeom prst="rect">
            <a:avLst/>
          </a:prstGeom>
          <a:noFill/>
        </p:spPr>
        <p:txBody>
          <a:bodyPr wrap="square" rtlCol="0">
            <a:spAutoFit/>
          </a:bodyPr>
          <a:lstStyle/>
          <a:p>
            <a:r>
              <a:rPr lang="en-US" dirty="0"/>
              <a:t>Modelling predator efficiency as a function of prey abundance </a:t>
            </a:r>
          </a:p>
        </p:txBody>
      </p:sp>
      <p:pic>
        <p:nvPicPr>
          <p:cNvPr id="5" name="Picture 4">
            <a:extLst>
              <a:ext uri="{FF2B5EF4-FFF2-40B4-BE49-F238E27FC236}">
                <a16:creationId xmlns:a16="http://schemas.microsoft.com/office/drawing/2014/main" id="{CA289C87-2A62-4C8A-9557-BA54D7284925}"/>
              </a:ext>
            </a:extLst>
          </p:cNvPr>
          <p:cNvPicPr>
            <a:picLocks noChangeAspect="1"/>
          </p:cNvPicPr>
          <p:nvPr/>
        </p:nvPicPr>
        <p:blipFill>
          <a:blip r:embed="rId2"/>
          <a:stretch>
            <a:fillRect/>
          </a:stretch>
        </p:blipFill>
        <p:spPr>
          <a:xfrm>
            <a:off x="152400" y="420727"/>
            <a:ext cx="9144000" cy="6086453"/>
          </a:xfrm>
          <a:prstGeom prst="rect">
            <a:avLst/>
          </a:prstGeom>
        </p:spPr>
      </p:pic>
    </p:spTree>
    <p:extLst>
      <p:ext uri="{BB962C8B-B14F-4D97-AF65-F5344CB8AC3E}">
        <p14:creationId xmlns:p14="http://schemas.microsoft.com/office/powerpoint/2010/main" val="4199022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01BD92-AC35-4269-8BEA-19F173891FFA}"/>
              </a:ext>
            </a:extLst>
          </p:cNvPr>
          <p:cNvPicPr>
            <a:picLocks noChangeAspect="1"/>
          </p:cNvPicPr>
          <p:nvPr/>
        </p:nvPicPr>
        <p:blipFill>
          <a:blip r:embed="rId2"/>
          <a:stretch>
            <a:fillRect/>
          </a:stretch>
        </p:blipFill>
        <p:spPr>
          <a:xfrm>
            <a:off x="714375" y="0"/>
            <a:ext cx="7924800" cy="6656832"/>
          </a:xfrm>
          <a:prstGeom prst="rect">
            <a:avLst/>
          </a:prstGeom>
        </p:spPr>
      </p:pic>
      <p:sp>
        <p:nvSpPr>
          <p:cNvPr id="3" name="Rectangle 2">
            <a:extLst>
              <a:ext uri="{FF2B5EF4-FFF2-40B4-BE49-F238E27FC236}">
                <a16:creationId xmlns:a16="http://schemas.microsoft.com/office/drawing/2014/main" id="{EF168259-A0A0-40EA-ACBC-BAF038E5DD68}"/>
              </a:ext>
            </a:extLst>
          </p:cNvPr>
          <p:cNvSpPr/>
          <p:nvPr/>
        </p:nvSpPr>
        <p:spPr>
          <a:xfrm>
            <a:off x="1476375" y="1647825"/>
            <a:ext cx="3590925" cy="257175"/>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316671F-D659-41D9-8AF5-069373102EC2}"/>
              </a:ext>
            </a:extLst>
          </p:cNvPr>
          <p:cNvSpPr/>
          <p:nvPr/>
        </p:nvSpPr>
        <p:spPr>
          <a:xfrm>
            <a:off x="7429500" y="2200275"/>
            <a:ext cx="1095375" cy="838200"/>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2BAD61E-D043-4ECD-8BF0-B7E504334544}"/>
              </a:ext>
            </a:extLst>
          </p:cNvPr>
          <p:cNvSpPr/>
          <p:nvPr/>
        </p:nvSpPr>
        <p:spPr>
          <a:xfrm>
            <a:off x="3990975" y="2657475"/>
            <a:ext cx="904875" cy="257175"/>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857588B-2ADE-4C03-BF3F-C1F37CE55CFD}"/>
              </a:ext>
            </a:extLst>
          </p:cNvPr>
          <p:cNvSpPr txBox="1"/>
          <p:nvPr/>
        </p:nvSpPr>
        <p:spPr>
          <a:xfrm>
            <a:off x="504825" y="1591746"/>
            <a:ext cx="1095374" cy="369332"/>
          </a:xfrm>
          <a:prstGeom prst="rect">
            <a:avLst/>
          </a:prstGeom>
          <a:noFill/>
        </p:spPr>
        <p:txBody>
          <a:bodyPr wrap="square" rtlCol="0">
            <a:spAutoFit/>
          </a:bodyPr>
          <a:lstStyle/>
          <a:p>
            <a:r>
              <a:rPr lang="en-US" dirty="0" err="1"/>
              <a:t>Amanhã</a:t>
            </a:r>
            <a:r>
              <a:rPr lang="en-US" dirty="0"/>
              <a:t>!</a:t>
            </a:r>
          </a:p>
        </p:txBody>
      </p:sp>
    </p:spTree>
    <p:extLst>
      <p:ext uri="{BB962C8B-B14F-4D97-AF65-F5344CB8AC3E}">
        <p14:creationId xmlns:p14="http://schemas.microsoft.com/office/powerpoint/2010/main" val="3572437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56C59-9A16-4CF3-A5AE-766FDAD2671D}"/>
              </a:ext>
            </a:extLst>
          </p:cNvPr>
          <p:cNvSpPr>
            <a:spLocks noGrp="1"/>
          </p:cNvSpPr>
          <p:nvPr>
            <p:ph type="title"/>
          </p:nvPr>
        </p:nvSpPr>
        <p:spPr>
          <a:xfrm>
            <a:off x="1606045" y="964692"/>
            <a:ext cx="5937755" cy="2997708"/>
          </a:xfrm>
        </p:spPr>
        <p:txBody>
          <a:bodyPr>
            <a:normAutofit/>
          </a:bodyPr>
          <a:lstStyle/>
          <a:p>
            <a:r>
              <a:rPr lang="en-US" dirty="0"/>
              <a:t>SEARCH FOR OTHER VENUES</a:t>
            </a:r>
            <a:br>
              <a:rPr lang="en-US" dirty="0"/>
            </a:br>
            <a:r>
              <a:rPr lang="en-US" dirty="0"/>
              <a:t> AND </a:t>
            </a:r>
            <a:br>
              <a:rPr lang="en-US" dirty="0"/>
            </a:br>
            <a:r>
              <a:rPr lang="en-US" dirty="0"/>
              <a:t>THINK ABOUT POSSIBLE TWISTS TO REDUCE OVERLAP IN DIFFERENT TALKS/POSTERS</a:t>
            </a:r>
          </a:p>
        </p:txBody>
      </p:sp>
      <p:pic>
        <p:nvPicPr>
          <p:cNvPr id="3" name="Picture 2">
            <a:extLst>
              <a:ext uri="{FF2B5EF4-FFF2-40B4-BE49-F238E27FC236}">
                <a16:creationId xmlns:a16="http://schemas.microsoft.com/office/drawing/2014/main" id="{FDA484D1-22ED-4391-9AE3-9E6AC3BD4E70}"/>
              </a:ext>
            </a:extLst>
          </p:cNvPr>
          <p:cNvPicPr>
            <a:picLocks noChangeAspect="1"/>
          </p:cNvPicPr>
          <p:nvPr/>
        </p:nvPicPr>
        <p:blipFill>
          <a:blip r:embed="rId2"/>
          <a:stretch>
            <a:fillRect/>
          </a:stretch>
        </p:blipFill>
        <p:spPr>
          <a:xfrm>
            <a:off x="2362790" y="4199107"/>
            <a:ext cx="4418420" cy="2450260"/>
          </a:xfrm>
          <a:prstGeom prst="rect">
            <a:avLst/>
          </a:prstGeom>
        </p:spPr>
      </p:pic>
    </p:spTree>
    <p:extLst>
      <p:ext uri="{BB962C8B-B14F-4D97-AF65-F5344CB8AC3E}">
        <p14:creationId xmlns:p14="http://schemas.microsoft.com/office/powerpoint/2010/main" val="15350292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2A4CD7-A96A-42E2-92A0-C16F02B79814}"/>
              </a:ext>
            </a:extLst>
          </p:cNvPr>
          <p:cNvPicPr>
            <a:picLocks noChangeAspect="1"/>
          </p:cNvPicPr>
          <p:nvPr/>
        </p:nvPicPr>
        <p:blipFill>
          <a:blip r:embed="rId2"/>
          <a:stretch>
            <a:fillRect/>
          </a:stretch>
        </p:blipFill>
        <p:spPr>
          <a:xfrm>
            <a:off x="553674" y="191388"/>
            <a:ext cx="3467660" cy="3126457"/>
          </a:xfrm>
          <a:prstGeom prst="rect">
            <a:avLst/>
          </a:prstGeom>
        </p:spPr>
      </p:pic>
      <p:pic>
        <p:nvPicPr>
          <p:cNvPr id="5" name="Picture 4">
            <a:extLst>
              <a:ext uri="{FF2B5EF4-FFF2-40B4-BE49-F238E27FC236}">
                <a16:creationId xmlns:a16="http://schemas.microsoft.com/office/drawing/2014/main" id="{B76C1B4C-728A-4529-B2B0-D0728D38F7C0}"/>
              </a:ext>
            </a:extLst>
          </p:cNvPr>
          <p:cNvPicPr>
            <a:picLocks noChangeAspect="1"/>
          </p:cNvPicPr>
          <p:nvPr/>
        </p:nvPicPr>
        <p:blipFill>
          <a:blip r:embed="rId3"/>
          <a:stretch>
            <a:fillRect/>
          </a:stretch>
        </p:blipFill>
        <p:spPr>
          <a:xfrm>
            <a:off x="4428085" y="191388"/>
            <a:ext cx="6853580" cy="3126456"/>
          </a:xfrm>
          <a:prstGeom prst="rect">
            <a:avLst/>
          </a:prstGeom>
        </p:spPr>
      </p:pic>
      <p:pic>
        <p:nvPicPr>
          <p:cNvPr id="6" name="Picture 5">
            <a:extLst>
              <a:ext uri="{FF2B5EF4-FFF2-40B4-BE49-F238E27FC236}">
                <a16:creationId xmlns:a16="http://schemas.microsoft.com/office/drawing/2014/main" id="{63DA5B4F-A223-4C3E-8D9C-A653FD23F5EB}"/>
              </a:ext>
            </a:extLst>
          </p:cNvPr>
          <p:cNvPicPr>
            <a:picLocks noChangeAspect="1"/>
          </p:cNvPicPr>
          <p:nvPr/>
        </p:nvPicPr>
        <p:blipFill>
          <a:blip r:embed="rId4"/>
          <a:stretch>
            <a:fillRect/>
          </a:stretch>
        </p:blipFill>
        <p:spPr>
          <a:xfrm>
            <a:off x="152400" y="3762347"/>
            <a:ext cx="4419600" cy="2695575"/>
          </a:xfrm>
          <a:prstGeom prst="rect">
            <a:avLst/>
          </a:prstGeom>
        </p:spPr>
      </p:pic>
      <p:pic>
        <p:nvPicPr>
          <p:cNvPr id="7" name="Picture 6">
            <a:extLst>
              <a:ext uri="{FF2B5EF4-FFF2-40B4-BE49-F238E27FC236}">
                <a16:creationId xmlns:a16="http://schemas.microsoft.com/office/drawing/2014/main" id="{EC118B4A-EC65-47A1-8797-EA5773717167}"/>
              </a:ext>
            </a:extLst>
          </p:cNvPr>
          <p:cNvPicPr>
            <a:picLocks noChangeAspect="1"/>
          </p:cNvPicPr>
          <p:nvPr/>
        </p:nvPicPr>
        <p:blipFill>
          <a:blip r:embed="rId5"/>
          <a:stretch>
            <a:fillRect/>
          </a:stretch>
        </p:blipFill>
        <p:spPr>
          <a:xfrm>
            <a:off x="4787008" y="3454668"/>
            <a:ext cx="4356992" cy="2900112"/>
          </a:xfrm>
          <a:prstGeom prst="rect">
            <a:avLst/>
          </a:prstGeom>
        </p:spPr>
      </p:pic>
      <p:sp>
        <p:nvSpPr>
          <p:cNvPr id="8" name="TextBox 7">
            <a:extLst>
              <a:ext uri="{FF2B5EF4-FFF2-40B4-BE49-F238E27FC236}">
                <a16:creationId xmlns:a16="http://schemas.microsoft.com/office/drawing/2014/main" id="{3A23D572-15CB-46D6-9ADA-CE1D6A8CE32B}"/>
              </a:ext>
            </a:extLst>
          </p:cNvPr>
          <p:cNvSpPr txBox="1"/>
          <p:nvPr/>
        </p:nvSpPr>
        <p:spPr>
          <a:xfrm>
            <a:off x="2702654" y="6499993"/>
            <a:ext cx="8823820" cy="369332"/>
          </a:xfrm>
          <a:prstGeom prst="rect">
            <a:avLst/>
          </a:prstGeom>
          <a:noFill/>
        </p:spPr>
        <p:txBody>
          <a:bodyPr wrap="square" rtlCol="0">
            <a:spAutoFit/>
          </a:bodyPr>
          <a:lstStyle/>
          <a:p>
            <a:r>
              <a:rPr lang="en-US" dirty="0" err="1"/>
              <a:t>Escolham</a:t>
            </a:r>
            <a:r>
              <a:rPr lang="en-US" dirty="0"/>
              <a:t> </a:t>
            </a:r>
            <a:r>
              <a:rPr lang="en-US" dirty="0" err="1"/>
              <a:t>os</a:t>
            </a:r>
            <a:r>
              <a:rPr lang="en-US" dirty="0"/>
              <a:t> </a:t>
            </a:r>
            <a:r>
              <a:rPr lang="en-US" dirty="0" err="1"/>
              <a:t>grupos</a:t>
            </a:r>
            <a:r>
              <a:rPr lang="en-US" dirty="0"/>
              <a:t>: </a:t>
            </a:r>
            <a:r>
              <a:rPr lang="en-US" dirty="0" err="1"/>
              <a:t>quem</a:t>
            </a:r>
            <a:r>
              <a:rPr lang="en-US" dirty="0"/>
              <a:t> </a:t>
            </a:r>
            <a:r>
              <a:rPr lang="en-US" dirty="0" err="1"/>
              <a:t>fica</a:t>
            </a:r>
            <a:r>
              <a:rPr lang="en-US" dirty="0"/>
              <a:t> com qual?</a:t>
            </a:r>
          </a:p>
        </p:txBody>
      </p:sp>
    </p:spTree>
    <p:extLst>
      <p:ext uri="{BB962C8B-B14F-4D97-AF65-F5344CB8AC3E}">
        <p14:creationId xmlns:p14="http://schemas.microsoft.com/office/powerpoint/2010/main" val="4007067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D1571-EFAF-4106-B620-E12CE331DC33}"/>
              </a:ext>
            </a:extLst>
          </p:cNvPr>
          <p:cNvSpPr>
            <a:spLocks noGrp="1"/>
          </p:cNvSpPr>
          <p:nvPr>
            <p:ph type="title"/>
          </p:nvPr>
        </p:nvSpPr>
        <p:spPr>
          <a:xfrm>
            <a:off x="1676350" y="291589"/>
            <a:ext cx="5937755" cy="1188720"/>
          </a:xfrm>
        </p:spPr>
        <p:txBody>
          <a:bodyPr>
            <a:normAutofit/>
          </a:bodyPr>
          <a:lstStyle/>
          <a:p>
            <a:r>
              <a:rPr lang="en-US" dirty="0"/>
              <a:t>Organize a DAY ON </a:t>
            </a:r>
            <a:br>
              <a:rPr lang="en-US" dirty="0"/>
            </a:br>
            <a:r>
              <a:rPr lang="en-US" dirty="0"/>
              <a:t>ecological modelling</a:t>
            </a:r>
          </a:p>
        </p:txBody>
      </p:sp>
      <p:sp>
        <p:nvSpPr>
          <p:cNvPr id="5" name="Content Placeholder 4">
            <a:extLst>
              <a:ext uri="{FF2B5EF4-FFF2-40B4-BE49-F238E27FC236}">
                <a16:creationId xmlns:a16="http://schemas.microsoft.com/office/drawing/2014/main" id="{F9844BE1-AC44-400D-8618-3C27619B48C2}"/>
              </a:ext>
            </a:extLst>
          </p:cNvPr>
          <p:cNvSpPr>
            <a:spLocks noGrp="1"/>
          </p:cNvSpPr>
          <p:nvPr>
            <p:ph idx="1"/>
          </p:nvPr>
        </p:nvSpPr>
        <p:spPr>
          <a:xfrm>
            <a:off x="786993" y="2275708"/>
            <a:ext cx="7945946" cy="3101983"/>
          </a:xfrm>
        </p:spPr>
        <p:txBody>
          <a:bodyPr>
            <a:normAutofit/>
          </a:bodyPr>
          <a:lstStyle/>
          <a:p>
            <a:r>
              <a:rPr lang="en-US" dirty="0"/>
              <a:t>Aimed at biology students (1</a:t>
            </a:r>
            <a:r>
              <a:rPr lang="en-US" baseline="30000" dirty="0"/>
              <a:t>st</a:t>
            </a:r>
            <a:r>
              <a:rPr lang="en-US" dirty="0"/>
              <a:t>/2</a:t>
            </a:r>
            <a:r>
              <a:rPr lang="en-US" baseline="30000" dirty="0"/>
              <a:t>nd</a:t>
            </a:r>
            <a:r>
              <a:rPr lang="en-US" dirty="0"/>
              <a:t> year) – President of the department on board!</a:t>
            </a:r>
          </a:p>
          <a:p>
            <a:r>
              <a:rPr lang="en-US" dirty="0"/>
              <a:t>Say one afternoon (when?)</a:t>
            </a:r>
          </a:p>
          <a:p>
            <a:r>
              <a:rPr lang="en-US" dirty="0"/>
              <a:t>Get a couple of invited speakers</a:t>
            </a:r>
          </a:p>
          <a:p>
            <a:r>
              <a:rPr lang="en-US" dirty="0"/>
              <a:t>Present our hunter/prey data </a:t>
            </a:r>
          </a:p>
          <a:p>
            <a:r>
              <a:rPr lang="en-US" dirty="0"/>
              <a:t>Present some of the actual works that students presented for evaluation in </a:t>
            </a:r>
            <a:r>
              <a:rPr lang="en-US" dirty="0" err="1"/>
              <a:t>Modelação</a:t>
            </a:r>
            <a:r>
              <a:rPr lang="en-US" dirty="0"/>
              <a:t> </a:t>
            </a:r>
            <a:r>
              <a:rPr lang="en-US" dirty="0" err="1"/>
              <a:t>Ecológica</a:t>
            </a:r>
            <a:endParaRPr lang="en-US" dirty="0"/>
          </a:p>
          <a:p>
            <a:r>
              <a:rPr lang="en-US" dirty="0"/>
              <a:t>Dedicated tasks (e.g. repeat predator/prey with students?)</a:t>
            </a:r>
          </a:p>
          <a:p>
            <a:r>
              <a:rPr lang="en-US" dirty="0"/>
              <a:t>Put your thinking cap on</a:t>
            </a:r>
          </a:p>
        </p:txBody>
      </p:sp>
      <p:pic>
        <p:nvPicPr>
          <p:cNvPr id="3" name="Picture 2">
            <a:extLst>
              <a:ext uri="{FF2B5EF4-FFF2-40B4-BE49-F238E27FC236}">
                <a16:creationId xmlns:a16="http://schemas.microsoft.com/office/drawing/2014/main" id="{ECC86A6C-29F9-4411-8AB3-2419AD8C0AF7}"/>
              </a:ext>
            </a:extLst>
          </p:cNvPr>
          <p:cNvPicPr>
            <a:picLocks noChangeAspect="1"/>
          </p:cNvPicPr>
          <p:nvPr/>
        </p:nvPicPr>
        <p:blipFill>
          <a:blip r:embed="rId2"/>
          <a:stretch>
            <a:fillRect/>
          </a:stretch>
        </p:blipFill>
        <p:spPr>
          <a:xfrm>
            <a:off x="6801009" y="4259857"/>
            <a:ext cx="2130295" cy="2426169"/>
          </a:xfrm>
          <a:prstGeom prst="rect">
            <a:avLst/>
          </a:prstGeom>
        </p:spPr>
      </p:pic>
      <p:sp>
        <p:nvSpPr>
          <p:cNvPr id="4" name="Arrow: Right 3">
            <a:extLst>
              <a:ext uri="{FF2B5EF4-FFF2-40B4-BE49-F238E27FC236}">
                <a16:creationId xmlns:a16="http://schemas.microsoft.com/office/drawing/2014/main" id="{EA467C2B-278C-4D95-B7CA-FA54F8FE4663}"/>
              </a:ext>
            </a:extLst>
          </p:cNvPr>
          <p:cNvSpPr/>
          <p:nvPr/>
        </p:nvSpPr>
        <p:spPr>
          <a:xfrm>
            <a:off x="3506598" y="5125673"/>
            <a:ext cx="3129094" cy="1090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91741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9BB18-CE00-4DB9-A996-AC87DF968BBE}"/>
              </a:ext>
            </a:extLst>
          </p:cNvPr>
          <p:cNvSpPr>
            <a:spLocks noGrp="1"/>
          </p:cNvSpPr>
          <p:nvPr>
            <p:ph type="title"/>
          </p:nvPr>
        </p:nvSpPr>
        <p:spPr>
          <a:xfrm>
            <a:off x="1603122" y="612267"/>
            <a:ext cx="5937755" cy="1188720"/>
          </a:xfrm>
        </p:spPr>
        <p:txBody>
          <a:bodyPr/>
          <a:lstStyle/>
          <a:p>
            <a:r>
              <a:rPr lang="en-US" dirty="0"/>
              <a:t>MODELOS DE ESTADOS ESTACIONÀRIOS</a:t>
            </a:r>
          </a:p>
        </p:txBody>
      </p:sp>
      <p:pic>
        <p:nvPicPr>
          <p:cNvPr id="4" name="Picture 2" descr="http://ec.europa.eu/environment/marine/images/picture-descriptor4-trophic-level.jpg">
            <a:extLst>
              <a:ext uri="{FF2B5EF4-FFF2-40B4-BE49-F238E27FC236}">
                <a16:creationId xmlns:a16="http://schemas.microsoft.com/office/drawing/2014/main" id="{0240D69A-1E46-41B5-A54F-E753A4A03DF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73" t="3158" r="1600" b="2839"/>
          <a:stretch/>
        </p:blipFill>
        <p:spPr bwMode="auto">
          <a:xfrm>
            <a:off x="655362" y="2042313"/>
            <a:ext cx="7833273" cy="470263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0469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3F309-8C57-46EA-9C98-AD53AC6C062A}"/>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E89F37FA-E04A-439B-A6AD-9B389B757F0E}"/>
              </a:ext>
            </a:extLst>
          </p:cNvPr>
          <p:cNvSpPr>
            <a:spLocks noGrp="1"/>
          </p:cNvSpPr>
          <p:nvPr>
            <p:ph idx="1"/>
          </p:nvPr>
        </p:nvSpPr>
        <p:spPr>
          <a:xfrm>
            <a:off x="280987" y="2791325"/>
            <a:ext cx="8582025" cy="3101983"/>
          </a:xfrm>
        </p:spPr>
        <p:txBody>
          <a:bodyPr>
            <a:noAutofit/>
          </a:bodyPr>
          <a:lstStyle/>
          <a:p>
            <a:r>
              <a:rPr lang="pt-PT" sz="2800" dirty="0"/>
              <a:t>Eu não tenho a facilidade ou conhecimento desta classe de modelos que tenho por exemplo nos modelos de base estatística.</a:t>
            </a:r>
          </a:p>
          <a:p>
            <a:r>
              <a:rPr lang="pt-PT" sz="2800" dirty="0"/>
              <a:t>Como tal, há coisas que eu pura e simplesmente não sei!</a:t>
            </a:r>
          </a:p>
          <a:p>
            <a:r>
              <a:rPr lang="pt-PT" sz="2800" dirty="0"/>
              <a:t>Mas claro, estou aqui para ensinar e ajudar a tentar aprender…</a:t>
            </a:r>
          </a:p>
        </p:txBody>
      </p:sp>
    </p:spTree>
    <p:extLst>
      <p:ext uri="{BB962C8B-B14F-4D97-AF65-F5344CB8AC3E}">
        <p14:creationId xmlns:p14="http://schemas.microsoft.com/office/powerpoint/2010/main" val="17399870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673F0-4C32-40DE-BCE6-787C83C00309}"/>
              </a:ext>
            </a:extLst>
          </p:cNvPr>
          <p:cNvSpPr>
            <a:spLocks noGrp="1"/>
          </p:cNvSpPr>
          <p:nvPr>
            <p:ph type="title"/>
          </p:nvPr>
        </p:nvSpPr>
        <p:spPr>
          <a:xfrm>
            <a:off x="1603122" y="114111"/>
            <a:ext cx="5937755" cy="1188720"/>
          </a:xfrm>
        </p:spPr>
        <p:txBody>
          <a:bodyPr/>
          <a:lstStyle/>
          <a:p>
            <a:r>
              <a:rPr lang="en-US" dirty="0" err="1"/>
              <a:t>Enquadramento</a:t>
            </a:r>
            <a:endParaRPr lang="en-US" dirty="0"/>
          </a:p>
        </p:txBody>
      </p:sp>
      <p:sp>
        <p:nvSpPr>
          <p:cNvPr id="4" name="TextBox 3">
            <a:extLst>
              <a:ext uri="{FF2B5EF4-FFF2-40B4-BE49-F238E27FC236}">
                <a16:creationId xmlns:a16="http://schemas.microsoft.com/office/drawing/2014/main" id="{BC3D8101-831F-4EC2-9008-4C0A25FE98DF}"/>
              </a:ext>
            </a:extLst>
          </p:cNvPr>
          <p:cNvSpPr txBox="1"/>
          <p:nvPr/>
        </p:nvSpPr>
        <p:spPr>
          <a:xfrm>
            <a:off x="844796" y="1626681"/>
            <a:ext cx="7813430" cy="4832092"/>
          </a:xfrm>
          <a:prstGeom prst="rect">
            <a:avLst/>
          </a:prstGeom>
          <a:noFill/>
        </p:spPr>
        <p:txBody>
          <a:bodyPr wrap="square" rtlCol="0">
            <a:spAutoFit/>
          </a:bodyPr>
          <a:lstStyle/>
          <a:p>
            <a:pPr marL="457200" indent="-457200">
              <a:buFont typeface="Arial" panose="020B0604020202020204" pitchFamily="34" charset="0"/>
              <a:buChar char="•"/>
            </a:pPr>
            <a:r>
              <a:rPr lang="pt-PT" sz="2800" dirty="0"/>
              <a:t>Os modelos de estado estacionário têm como pressuposto que as variáveis de estado não variam ao longo do período de tempo considerado.</a:t>
            </a:r>
          </a:p>
          <a:p>
            <a:pPr marL="457200" indent="-457200">
              <a:buFont typeface="Arial" panose="020B0604020202020204" pitchFamily="34" charset="0"/>
              <a:buChar char="•"/>
            </a:pPr>
            <a:endParaRPr lang="pt-PT" sz="2800" dirty="0"/>
          </a:p>
          <a:p>
            <a:pPr marL="457200" indent="-457200">
              <a:buFont typeface="Arial" panose="020B0604020202020204" pitchFamily="34" charset="0"/>
              <a:buChar char="•"/>
            </a:pPr>
            <a:r>
              <a:rPr lang="pt-PT" sz="2800" dirty="0"/>
              <a:t>Observações reflectindo variabilidade temporal não são incorporadas nestes modelos.</a:t>
            </a:r>
          </a:p>
          <a:p>
            <a:pPr marL="457200" indent="-457200">
              <a:buFont typeface="Arial" panose="020B0604020202020204" pitchFamily="34" charset="0"/>
              <a:buChar char="•"/>
            </a:pPr>
            <a:endParaRPr lang="pt-PT" sz="2800" dirty="0"/>
          </a:p>
          <a:p>
            <a:pPr marL="457200" indent="-457200">
              <a:buFont typeface="Arial" panose="020B0604020202020204" pitchFamily="34" charset="0"/>
              <a:buChar char="•"/>
            </a:pPr>
            <a:r>
              <a:rPr lang="pt-PT" sz="2800" dirty="0"/>
              <a:t>Em vez disso, são utilizados valores médios e, consequentemente, o modelo dará origem também a estimativas de valores médios. </a:t>
            </a:r>
          </a:p>
        </p:txBody>
      </p:sp>
    </p:spTree>
    <p:extLst>
      <p:ext uri="{BB962C8B-B14F-4D97-AF65-F5344CB8AC3E}">
        <p14:creationId xmlns:p14="http://schemas.microsoft.com/office/powerpoint/2010/main" val="611098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368E4-CA82-4328-8B76-9DE4CCAEF2F1}"/>
              </a:ext>
            </a:extLst>
          </p:cNvPr>
          <p:cNvSpPr>
            <a:spLocks noGrp="1"/>
          </p:cNvSpPr>
          <p:nvPr>
            <p:ph type="title"/>
          </p:nvPr>
        </p:nvSpPr>
        <p:spPr>
          <a:xfrm>
            <a:off x="1603121" y="291267"/>
            <a:ext cx="6740779" cy="1188720"/>
          </a:xfrm>
        </p:spPr>
        <p:txBody>
          <a:bodyPr>
            <a:normAutofit/>
          </a:bodyPr>
          <a:lstStyle/>
          <a:p>
            <a:r>
              <a:rPr lang="pt-PT" sz="2400" dirty="0"/>
              <a:t>modelo de estados estacionários</a:t>
            </a:r>
            <a:br>
              <a:rPr lang="pt-PT" sz="2400" dirty="0"/>
            </a:br>
            <a:endParaRPr lang="en-US"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FFA8F9F-8EE0-49DC-B095-52F867CF25EF}"/>
                  </a:ext>
                </a:extLst>
              </p:cNvPr>
              <p:cNvSpPr txBox="1"/>
              <p:nvPr/>
            </p:nvSpPr>
            <p:spPr>
              <a:xfrm>
                <a:off x="3567369" y="1979116"/>
                <a:ext cx="2009260" cy="1449884"/>
              </a:xfrm>
              <a:prstGeom prst="rect">
                <a:avLst/>
              </a:prstGeom>
              <a:noFill/>
            </p:spPr>
            <p:txBody>
              <a:bodyPr wrap="square" rtlCol="0">
                <a:spAutoFit/>
              </a:bodyPr>
              <a:lstStyle/>
              <a:p>
                <a14:m>
                  <m:oMath xmlns:m="http://schemas.openxmlformats.org/officeDocument/2006/math">
                    <m:f>
                      <m:fPr>
                        <m:ctrlPr>
                          <a:rPr lang="pt-PT" sz="6000" i="1">
                            <a:latin typeface="Cambria Math" panose="02040503050406030204" pitchFamily="18" charset="0"/>
                            <a:ea typeface="Cambria Math"/>
                          </a:rPr>
                        </m:ctrlPr>
                      </m:fPr>
                      <m:num>
                        <m:r>
                          <a:rPr lang="en-US" sz="6000" i="1">
                            <a:latin typeface="Cambria Math"/>
                            <a:ea typeface="Cambria Math"/>
                          </a:rPr>
                          <m:t>𝜕</m:t>
                        </m:r>
                        <m:r>
                          <a:rPr lang="pt-PT" sz="6000" i="1">
                            <a:latin typeface="Cambria Math"/>
                            <a:ea typeface="Cambria Math"/>
                          </a:rPr>
                          <m:t>𝑋</m:t>
                        </m:r>
                      </m:num>
                      <m:den>
                        <m:r>
                          <a:rPr lang="pt-PT" sz="6000" i="1">
                            <a:latin typeface="Cambria Math"/>
                            <a:ea typeface="Cambria Math"/>
                          </a:rPr>
                          <m:t>𝜕</m:t>
                        </m:r>
                        <m:r>
                          <a:rPr lang="pt-PT" sz="6000" i="1">
                            <a:latin typeface="Cambria Math"/>
                            <a:ea typeface="Cambria Math"/>
                          </a:rPr>
                          <m:t>𝑡</m:t>
                        </m:r>
                      </m:den>
                    </m:f>
                  </m:oMath>
                </a14:m>
                <a:r>
                  <a:rPr lang="en-US" sz="6000" dirty="0"/>
                  <a:t>=0</a:t>
                </a:r>
              </a:p>
            </p:txBody>
          </p:sp>
        </mc:Choice>
        <mc:Fallback xmlns="">
          <p:sp>
            <p:nvSpPr>
              <p:cNvPr id="4" name="TextBox 3">
                <a:extLst>
                  <a:ext uri="{FF2B5EF4-FFF2-40B4-BE49-F238E27FC236}">
                    <a16:creationId xmlns:a16="http://schemas.microsoft.com/office/drawing/2014/main" id="{2FFA8F9F-8EE0-49DC-B095-52F867CF25EF}"/>
                  </a:ext>
                </a:extLst>
              </p:cNvPr>
              <p:cNvSpPr txBox="1">
                <a:spLocks noRot="1" noChangeAspect="1" noMove="1" noResize="1" noEditPoints="1" noAdjustHandles="1" noChangeArrowheads="1" noChangeShapeType="1" noTextEdit="1"/>
              </p:cNvSpPr>
              <p:nvPr/>
            </p:nvSpPr>
            <p:spPr>
              <a:xfrm>
                <a:off x="3567369" y="1979116"/>
                <a:ext cx="2009260" cy="1449884"/>
              </a:xfrm>
              <a:prstGeom prst="rect">
                <a:avLst/>
              </a:prstGeom>
              <a:blipFill>
                <a:blip r:embed="rId2"/>
                <a:stretch>
                  <a:fillRect r="-5455" b="-13445"/>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5718708D-A191-4228-B86D-E42D94841207}"/>
              </a:ext>
            </a:extLst>
          </p:cNvPr>
          <p:cNvSpPr txBox="1"/>
          <p:nvPr/>
        </p:nvSpPr>
        <p:spPr>
          <a:xfrm>
            <a:off x="1111949" y="3633665"/>
            <a:ext cx="7110601" cy="3108543"/>
          </a:xfrm>
          <a:prstGeom prst="rect">
            <a:avLst/>
          </a:prstGeom>
          <a:noFill/>
        </p:spPr>
        <p:txBody>
          <a:bodyPr wrap="none" rtlCol="0">
            <a:spAutoFit/>
          </a:bodyPr>
          <a:lstStyle/>
          <a:p>
            <a:r>
              <a:rPr lang="pt-PT" sz="2800" dirty="0"/>
              <a:t>Exemplos de modelos de estados estacionários:</a:t>
            </a:r>
          </a:p>
          <a:p>
            <a:endParaRPr lang="pt-PT" sz="2800" dirty="0"/>
          </a:p>
          <a:p>
            <a:pPr marL="457200" indent="-457200">
              <a:buFont typeface="Arial" panose="020B0604020202020204" pitchFamily="34" charset="0"/>
              <a:buChar char="•"/>
            </a:pPr>
            <a:r>
              <a:rPr lang="pt-PT" sz="2800" i="1" dirty="0" err="1"/>
              <a:t>Chemostat</a:t>
            </a:r>
            <a:r>
              <a:rPr lang="pt-PT" sz="2800" dirty="0"/>
              <a:t> ou </a:t>
            </a:r>
            <a:r>
              <a:rPr lang="pt-PT" sz="2800" i="1" dirty="0" err="1"/>
              <a:t>mixed</a:t>
            </a:r>
            <a:r>
              <a:rPr lang="pt-PT" sz="2800" i="1" dirty="0"/>
              <a:t> </a:t>
            </a:r>
            <a:r>
              <a:rPr lang="pt-PT" sz="2800" i="1" dirty="0" err="1"/>
              <a:t>flow</a:t>
            </a:r>
            <a:r>
              <a:rPr lang="pt-PT" sz="2800" i="1" dirty="0"/>
              <a:t> </a:t>
            </a:r>
            <a:r>
              <a:rPr lang="pt-PT" sz="2800" dirty="0"/>
              <a:t>reactor</a:t>
            </a:r>
          </a:p>
          <a:p>
            <a:pPr marL="457200" indent="-457200">
              <a:buFont typeface="Arial" panose="020B0604020202020204" pitchFamily="34" charset="0"/>
              <a:buChar char="•"/>
            </a:pPr>
            <a:endParaRPr lang="pt-PT" sz="2800" dirty="0"/>
          </a:p>
          <a:p>
            <a:pPr marL="457200" indent="-457200">
              <a:buFont typeface="Arial" panose="020B0604020202020204" pitchFamily="34" charset="0"/>
              <a:buChar char="•"/>
            </a:pPr>
            <a:r>
              <a:rPr lang="pt-PT" sz="2800" dirty="0"/>
              <a:t>Modelos de teias tróficas (</a:t>
            </a:r>
            <a:r>
              <a:rPr lang="pt-PT" sz="2800" i="1" dirty="0" err="1"/>
              <a:t>Ecopath</a:t>
            </a:r>
            <a:r>
              <a:rPr lang="pt-PT" sz="2800" dirty="0"/>
              <a:t>)</a:t>
            </a:r>
          </a:p>
          <a:p>
            <a:pPr marL="457200" indent="-457200">
              <a:buFont typeface="Arial" panose="020B0604020202020204" pitchFamily="34" charset="0"/>
              <a:buChar char="•"/>
            </a:pPr>
            <a:endParaRPr lang="pt-PT" sz="2800" dirty="0"/>
          </a:p>
          <a:p>
            <a:pPr marL="457200" indent="-457200">
              <a:buFont typeface="Arial" panose="020B0604020202020204" pitchFamily="34" charset="0"/>
              <a:buChar char="•"/>
            </a:pPr>
            <a:r>
              <a:rPr lang="pt-PT" sz="2800" dirty="0"/>
              <a:t>Modelos de análise de redes ecológicas</a:t>
            </a:r>
            <a:endParaRPr lang="en-US" sz="2800" dirty="0"/>
          </a:p>
        </p:txBody>
      </p:sp>
    </p:spTree>
    <p:extLst>
      <p:ext uri="{BB962C8B-B14F-4D97-AF65-F5344CB8AC3E}">
        <p14:creationId xmlns:p14="http://schemas.microsoft.com/office/powerpoint/2010/main" val="21415139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A81EA34-3062-474F-A1EA-E95EC4C8E5AD}"/>
              </a:ext>
            </a:extLst>
          </p:cNvPr>
          <p:cNvSpPr txBox="1"/>
          <p:nvPr/>
        </p:nvSpPr>
        <p:spPr>
          <a:xfrm>
            <a:off x="379810" y="662175"/>
            <a:ext cx="8289129" cy="523220"/>
          </a:xfrm>
          <a:prstGeom prst="rect">
            <a:avLst/>
          </a:prstGeom>
          <a:noFill/>
        </p:spPr>
        <p:txBody>
          <a:bodyPr wrap="none" rtlCol="0">
            <a:spAutoFit/>
          </a:bodyPr>
          <a:lstStyle/>
          <a:p>
            <a:r>
              <a:rPr lang="pt-PT" sz="2800" dirty="0"/>
              <a:t>Exemplos de modelos </a:t>
            </a:r>
            <a:r>
              <a:rPr lang="pt-PT" sz="2800" dirty="0" err="1"/>
              <a:t>Chemostat</a:t>
            </a:r>
            <a:r>
              <a:rPr lang="pt-PT" sz="2800" dirty="0"/>
              <a:t> ou </a:t>
            </a:r>
            <a:r>
              <a:rPr lang="pt-PT" sz="2800" dirty="0" err="1"/>
              <a:t>mixed</a:t>
            </a:r>
            <a:r>
              <a:rPr lang="pt-PT" sz="2800" dirty="0"/>
              <a:t> </a:t>
            </a:r>
            <a:r>
              <a:rPr lang="pt-PT" sz="2800" dirty="0" err="1"/>
              <a:t>flow</a:t>
            </a:r>
            <a:r>
              <a:rPr lang="pt-PT" sz="2800" dirty="0"/>
              <a:t> reactor</a:t>
            </a:r>
          </a:p>
        </p:txBody>
      </p:sp>
      <p:sp>
        <p:nvSpPr>
          <p:cNvPr id="5" name="Down Arrow 1">
            <a:extLst>
              <a:ext uri="{FF2B5EF4-FFF2-40B4-BE49-F238E27FC236}">
                <a16:creationId xmlns:a16="http://schemas.microsoft.com/office/drawing/2014/main" id="{B7AD7B55-993C-408E-B78A-6FAFE3A76E8E}"/>
              </a:ext>
            </a:extLst>
          </p:cNvPr>
          <p:cNvSpPr/>
          <p:nvPr/>
        </p:nvSpPr>
        <p:spPr>
          <a:xfrm rot="16200000">
            <a:off x="2199799" y="1742392"/>
            <a:ext cx="432048" cy="13681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800CA95-6250-427A-AD68-B15C8D74E251}"/>
              </a:ext>
            </a:extLst>
          </p:cNvPr>
          <p:cNvSpPr/>
          <p:nvPr/>
        </p:nvSpPr>
        <p:spPr>
          <a:xfrm>
            <a:off x="3531947" y="1742392"/>
            <a:ext cx="2088232"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Meio</a:t>
            </a:r>
            <a:r>
              <a:rPr lang="en-US" dirty="0"/>
              <a:t> </a:t>
            </a:r>
            <a:r>
              <a:rPr lang="en-US" dirty="0" err="1"/>
              <a:t>homogéneo</a:t>
            </a:r>
            <a:endParaRPr lang="en-US" dirty="0"/>
          </a:p>
        </p:txBody>
      </p:sp>
      <p:sp>
        <p:nvSpPr>
          <p:cNvPr id="7" name="Down Arrow 5">
            <a:extLst>
              <a:ext uri="{FF2B5EF4-FFF2-40B4-BE49-F238E27FC236}">
                <a16:creationId xmlns:a16="http://schemas.microsoft.com/office/drawing/2014/main" id="{648E8266-97EE-4C15-92B7-A965D7A7B407}"/>
              </a:ext>
            </a:extLst>
          </p:cNvPr>
          <p:cNvSpPr/>
          <p:nvPr/>
        </p:nvSpPr>
        <p:spPr>
          <a:xfrm rot="16200000">
            <a:off x="6392826" y="1742392"/>
            <a:ext cx="432048" cy="13681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D5DFF44-5F6A-4C47-BE20-B4FEF6FF2864}"/>
              </a:ext>
            </a:extLst>
          </p:cNvPr>
          <p:cNvSpPr txBox="1"/>
          <p:nvPr/>
        </p:nvSpPr>
        <p:spPr>
          <a:xfrm>
            <a:off x="1731748" y="1742392"/>
            <a:ext cx="684803" cy="369332"/>
          </a:xfrm>
          <a:prstGeom prst="rect">
            <a:avLst/>
          </a:prstGeom>
          <a:noFill/>
        </p:spPr>
        <p:txBody>
          <a:bodyPr wrap="none" rtlCol="0">
            <a:spAutoFit/>
          </a:bodyPr>
          <a:lstStyle/>
          <a:p>
            <a:r>
              <a:rPr lang="pt-PT" dirty="0"/>
              <a:t>Input</a:t>
            </a:r>
            <a:endParaRPr lang="en-US" dirty="0"/>
          </a:p>
        </p:txBody>
      </p:sp>
      <p:sp>
        <p:nvSpPr>
          <p:cNvPr id="9" name="TextBox 8">
            <a:extLst>
              <a:ext uri="{FF2B5EF4-FFF2-40B4-BE49-F238E27FC236}">
                <a16:creationId xmlns:a16="http://schemas.microsoft.com/office/drawing/2014/main" id="{CDEC42C1-7C15-4283-B01A-C21CB7216158}"/>
              </a:ext>
            </a:extLst>
          </p:cNvPr>
          <p:cNvSpPr txBox="1"/>
          <p:nvPr/>
        </p:nvSpPr>
        <p:spPr>
          <a:xfrm>
            <a:off x="6124236" y="1742392"/>
            <a:ext cx="856325" cy="369332"/>
          </a:xfrm>
          <a:prstGeom prst="rect">
            <a:avLst/>
          </a:prstGeom>
          <a:noFill/>
        </p:spPr>
        <p:txBody>
          <a:bodyPr wrap="none" rtlCol="0">
            <a:spAutoFit/>
          </a:bodyPr>
          <a:lstStyle/>
          <a:p>
            <a:r>
              <a:rPr lang="pt-PT" dirty="0"/>
              <a:t>Output</a:t>
            </a:r>
            <a:endParaRPr lang="en-US"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CED7E63-CFD7-40FB-BCB9-806706D7273E}"/>
                  </a:ext>
                </a:extLst>
              </p:cNvPr>
              <p:cNvSpPr txBox="1"/>
              <p:nvPr/>
            </p:nvSpPr>
            <p:spPr>
              <a:xfrm>
                <a:off x="702719" y="3599448"/>
                <a:ext cx="7966220" cy="725776"/>
              </a:xfrm>
              <a:prstGeom prst="rect">
                <a:avLst/>
              </a:prstGeom>
              <a:noFill/>
            </p:spPr>
            <p:txBody>
              <a:bodyPr wrap="none" rtlCol="0">
                <a:spAutoFit/>
              </a:bodyPr>
              <a:lstStyle/>
              <a:p>
                <a14:m>
                  <m:oMath xmlns:m="http://schemas.openxmlformats.org/officeDocument/2006/math">
                    <m:f>
                      <m:fPr>
                        <m:ctrlPr>
                          <a:rPr lang="pt-PT" sz="2800" i="1" smtClean="0">
                            <a:latin typeface="Cambria Math" panose="02040503050406030204" pitchFamily="18" charset="0"/>
                            <a:ea typeface="Cambria Math"/>
                          </a:rPr>
                        </m:ctrlPr>
                      </m:fPr>
                      <m:num>
                        <m:r>
                          <a:rPr lang="en-US" sz="2800" i="1">
                            <a:latin typeface="Cambria Math"/>
                            <a:ea typeface="Cambria Math"/>
                          </a:rPr>
                          <m:t>𝜕</m:t>
                        </m:r>
                        <m:r>
                          <a:rPr lang="pt-PT" sz="2800" i="1">
                            <a:latin typeface="Cambria Math"/>
                            <a:ea typeface="Cambria Math"/>
                          </a:rPr>
                          <m:t>𝐶</m:t>
                        </m:r>
                      </m:num>
                      <m:den>
                        <m:r>
                          <a:rPr lang="pt-PT" sz="2800" i="1">
                            <a:latin typeface="Cambria Math"/>
                            <a:ea typeface="Cambria Math"/>
                          </a:rPr>
                          <m:t>𝜕</m:t>
                        </m:r>
                        <m:r>
                          <a:rPr lang="pt-PT" sz="2800" i="1">
                            <a:latin typeface="Cambria Math"/>
                            <a:ea typeface="Cambria Math"/>
                          </a:rPr>
                          <m:t>𝑡</m:t>
                        </m:r>
                      </m:den>
                    </m:f>
                  </m:oMath>
                </a14:m>
                <a:r>
                  <a:rPr lang="en-US" sz="2800" dirty="0"/>
                  <a:t>=</a:t>
                </a:r>
                <a14:m>
                  <m:oMath xmlns:m="http://schemas.openxmlformats.org/officeDocument/2006/math">
                    <m:f>
                      <m:fPr>
                        <m:ctrlPr>
                          <a:rPr lang="en-US" sz="2800" i="1" dirty="0">
                            <a:latin typeface="Cambria Math" panose="02040503050406030204" pitchFamily="18" charset="0"/>
                          </a:rPr>
                        </m:ctrlPr>
                      </m:fPr>
                      <m:num>
                        <m:r>
                          <a:rPr lang="pt-PT" sz="2800" i="1" dirty="0">
                            <a:latin typeface="Cambria Math"/>
                          </a:rPr>
                          <m:t>𝐼𝑛𝑝𝑢𝑡</m:t>
                        </m:r>
                        <m:r>
                          <a:rPr lang="pt-PT" sz="2800" i="1" dirty="0">
                            <a:latin typeface="Cambria Math"/>
                          </a:rPr>
                          <m:t> −</m:t>
                        </m:r>
                        <m:r>
                          <a:rPr lang="pt-PT" sz="2800" i="1" dirty="0">
                            <a:latin typeface="Cambria Math"/>
                          </a:rPr>
                          <m:t>𝑂𝑢𝑡𝑝𝑢𝑡</m:t>
                        </m:r>
                        <m:r>
                          <a:rPr lang="pt-PT" sz="2800" i="1" dirty="0">
                            <a:latin typeface="Cambria Math"/>
                          </a:rPr>
                          <m:t> −</m:t>
                        </m:r>
                        <m:r>
                          <a:rPr lang="pt-PT" sz="2800" i="1" dirty="0">
                            <a:latin typeface="Cambria Math"/>
                          </a:rPr>
                          <m:t>𝐷𝑒𝑐𝑜𝑚𝑝𝑜𝑠𝑖𝑡𝑖𝑜𝑛</m:t>
                        </m:r>
                        <m:r>
                          <a:rPr lang="pt-PT" sz="2800" i="1" dirty="0">
                            <a:latin typeface="Cambria Math"/>
                          </a:rPr>
                          <m:t> −</m:t>
                        </m:r>
                        <m:r>
                          <a:rPr lang="pt-PT" sz="2800" i="1" dirty="0">
                            <a:latin typeface="Cambria Math"/>
                          </a:rPr>
                          <m:t>𝑆𝑒𝑡𝑡𝑙𝑖𝑛𝑔</m:t>
                        </m:r>
                        <m:r>
                          <a:rPr lang="pt-PT" sz="2800" i="1" dirty="0">
                            <a:latin typeface="Cambria Math"/>
                          </a:rPr>
                          <m:t> −</m:t>
                        </m:r>
                        <m:r>
                          <a:rPr lang="pt-PT" sz="2800" i="1" dirty="0">
                            <a:latin typeface="Cambria Math"/>
                          </a:rPr>
                          <m:t>𝐸𝑣𝑎𝑝𝑜𝑟𝑎𝑡𝑖𝑜𝑛</m:t>
                        </m:r>
                      </m:num>
                      <m:den>
                        <m:r>
                          <a:rPr lang="pt-PT" sz="2800" i="1" dirty="0">
                            <a:latin typeface="Cambria Math"/>
                          </a:rPr>
                          <m:t>𝑉</m:t>
                        </m:r>
                        <m:r>
                          <a:rPr lang="en-US" sz="2800" b="0" i="1" dirty="0" smtClean="0">
                            <a:latin typeface="Cambria Math" panose="02040503050406030204" pitchFamily="18" charset="0"/>
                          </a:rPr>
                          <m:t>𝑜𝑙𝑢𝑚𝑒</m:t>
                        </m:r>
                      </m:den>
                    </m:f>
                  </m:oMath>
                </a14:m>
                <a:endParaRPr lang="en-US" sz="2800" dirty="0"/>
              </a:p>
            </p:txBody>
          </p:sp>
        </mc:Choice>
        <mc:Fallback xmlns="">
          <p:sp>
            <p:nvSpPr>
              <p:cNvPr id="10" name="TextBox 9">
                <a:extLst>
                  <a:ext uri="{FF2B5EF4-FFF2-40B4-BE49-F238E27FC236}">
                    <a16:creationId xmlns:a16="http://schemas.microsoft.com/office/drawing/2014/main" id="{7CED7E63-CFD7-40FB-BCB9-806706D7273E}"/>
                  </a:ext>
                </a:extLst>
              </p:cNvPr>
              <p:cNvSpPr txBox="1">
                <a:spLocks noRot="1" noChangeAspect="1" noMove="1" noResize="1" noEditPoints="1" noAdjustHandles="1" noChangeArrowheads="1" noChangeShapeType="1" noTextEdit="1"/>
              </p:cNvSpPr>
              <p:nvPr/>
            </p:nvSpPr>
            <p:spPr>
              <a:xfrm>
                <a:off x="702719" y="3599448"/>
                <a:ext cx="7966220" cy="725776"/>
              </a:xfrm>
              <a:prstGeom prst="rect">
                <a:avLst/>
              </a:prstGeom>
              <a:blipFill>
                <a:blip r:embed="rId2"/>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C3A875B-38B9-444D-9B26-80A4AE72DD09}"/>
                  </a:ext>
                </a:extLst>
              </p:cNvPr>
              <p:cNvSpPr txBox="1"/>
              <p:nvPr/>
            </p:nvSpPr>
            <p:spPr>
              <a:xfrm>
                <a:off x="836025" y="4583123"/>
                <a:ext cx="7832914" cy="719236"/>
              </a:xfrm>
              <a:prstGeom prst="rect">
                <a:avLst/>
              </a:prstGeom>
              <a:noFill/>
            </p:spPr>
            <p:txBody>
              <a:bodyPr wrap="none" rtlCol="0">
                <a:spAutoFit/>
              </a:bodyPr>
              <a:lstStyle/>
              <a:p>
                <a14:m>
                  <m:oMath xmlns:m="http://schemas.openxmlformats.org/officeDocument/2006/math">
                    <m:r>
                      <a:rPr lang="pt-PT" sz="2800" i="1" smtClean="0">
                        <a:latin typeface="Cambria Math"/>
                        <a:ea typeface="Cambria Math"/>
                      </a:rPr>
                      <m:t>0</m:t>
                    </m:r>
                  </m:oMath>
                </a14:m>
                <a:r>
                  <a:rPr lang="en-US" sz="2800" dirty="0"/>
                  <a:t>=</a:t>
                </a:r>
                <a14:m>
                  <m:oMath xmlns:m="http://schemas.openxmlformats.org/officeDocument/2006/math">
                    <m:f>
                      <m:fPr>
                        <m:ctrlPr>
                          <a:rPr lang="en-US" sz="2800" i="1" dirty="0">
                            <a:latin typeface="Cambria Math" panose="02040503050406030204" pitchFamily="18" charset="0"/>
                          </a:rPr>
                        </m:ctrlPr>
                      </m:fPr>
                      <m:num>
                        <m:r>
                          <a:rPr lang="pt-PT" sz="2800" i="1" dirty="0">
                            <a:latin typeface="Cambria Math"/>
                          </a:rPr>
                          <m:t>𝐼𝑛𝑝𝑢𝑡</m:t>
                        </m:r>
                        <m:r>
                          <a:rPr lang="pt-PT" sz="2800" i="1" dirty="0">
                            <a:latin typeface="Cambria Math"/>
                          </a:rPr>
                          <m:t> −</m:t>
                        </m:r>
                        <m:r>
                          <a:rPr lang="pt-PT" sz="2800" i="1" dirty="0">
                            <a:latin typeface="Cambria Math"/>
                          </a:rPr>
                          <m:t>𝑂𝑢𝑡𝑝𝑢𝑡</m:t>
                        </m:r>
                        <m:r>
                          <a:rPr lang="pt-PT" sz="2800" i="1" dirty="0">
                            <a:latin typeface="Cambria Math"/>
                          </a:rPr>
                          <m:t> −</m:t>
                        </m:r>
                        <m:r>
                          <a:rPr lang="pt-PT" sz="2800" i="1" dirty="0">
                            <a:latin typeface="Cambria Math"/>
                          </a:rPr>
                          <m:t>𝐷𝑒𝑐𝑜𝑚𝑝𝑜𝑠𝑖𝑡𝑖𝑜𝑛</m:t>
                        </m:r>
                        <m:r>
                          <a:rPr lang="pt-PT" sz="2800" i="1" dirty="0">
                            <a:latin typeface="Cambria Math"/>
                          </a:rPr>
                          <m:t> −</m:t>
                        </m:r>
                        <m:r>
                          <a:rPr lang="pt-PT" sz="2800" i="1" dirty="0">
                            <a:latin typeface="Cambria Math"/>
                          </a:rPr>
                          <m:t>𝑆𝑒𝑡𝑡𝑙𝑖𝑛𝑔</m:t>
                        </m:r>
                        <m:r>
                          <a:rPr lang="pt-PT" sz="2800" i="1" dirty="0">
                            <a:latin typeface="Cambria Math"/>
                          </a:rPr>
                          <m:t> −</m:t>
                        </m:r>
                        <m:r>
                          <a:rPr lang="pt-PT" sz="2800" i="1" dirty="0">
                            <a:latin typeface="Cambria Math"/>
                          </a:rPr>
                          <m:t>𝐸𝑣𝑎𝑝𝑜𝑟𝑎𝑡𝑖𝑜𝑛</m:t>
                        </m:r>
                      </m:num>
                      <m:den>
                        <m:r>
                          <a:rPr lang="pt-PT" sz="2800" i="1" dirty="0">
                            <a:latin typeface="Cambria Math"/>
                          </a:rPr>
                          <m:t>𝑉</m:t>
                        </m:r>
                        <m:r>
                          <a:rPr lang="en-US" sz="2800" b="0" i="1" dirty="0" smtClean="0">
                            <a:latin typeface="Cambria Math" panose="02040503050406030204" pitchFamily="18" charset="0"/>
                          </a:rPr>
                          <m:t>𝑜𝑙𝑢𝑚𝑒</m:t>
                        </m:r>
                      </m:den>
                    </m:f>
                  </m:oMath>
                </a14:m>
                <a:endParaRPr lang="en-US" sz="2800" dirty="0"/>
              </a:p>
            </p:txBody>
          </p:sp>
        </mc:Choice>
        <mc:Fallback xmlns="">
          <p:sp>
            <p:nvSpPr>
              <p:cNvPr id="11" name="TextBox 10">
                <a:extLst>
                  <a:ext uri="{FF2B5EF4-FFF2-40B4-BE49-F238E27FC236}">
                    <a16:creationId xmlns:a16="http://schemas.microsoft.com/office/drawing/2014/main" id="{7C3A875B-38B9-444D-9B26-80A4AE72DD09}"/>
                  </a:ext>
                </a:extLst>
              </p:cNvPr>
              <p:cNvSpPr txBox="1">
                <a:spLocks noRot="1" noChangeAspect="1" noMove="1" noResize="1" noEditPoints="1" noAdjustHandles="1" noChangeArrowheads="1" noChangeShapeType="1" noTextEdit="1"/>
              </p:cNvSpPr>
              <p:nvPr/>
            </p:nvSpPr>
            <p:spPr>
              <a:xfrm>
                <a:off x="836025" y="4583123"/>
                <a:ext cx="7832914" cy="719236"/>
              </a:xfrm>
              <a:prstGeom prst="rect">
                <a:avLst/>
              </a:prstGeom>
              <a:blipFill>
                <a:blip r:embed="rId3"/>
                <a:stretch>
                  <a:fillRect b="-93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90CED13-9730-465A-A615-C7AD1391D48D}"/>
                  </a:ext>
                </a:extLst>
              </p:cNvPr>
              <p:cNvSpPr txBox="1"/>
              <p:nvPr/>
            </p:nvSpPr>
            <p:spPr>
              <a:xfrm>
                <a:off x="564925" y="5804684"/>
                <a:ext cx="8241808" cy="461665"/>
              </a:xfrm>
              <a:prstGeom prst="rect">
                <a:avLst/>
              </a:prstGeom>
              <a:noFill/>
            </p:spPr>
            <p:txBody>
              <a:bodyPr wrap="none" rtlCol="0">
                <a:spAutoFit/>
              </a:bodyPr>
              <a:lstStyle/>
              <a:p>
                <a14:m>
                  <m:oMath xmlns:m="http://schemas.openxmlformats.org/officeDocument/2006/math">
                    <m:r>
                      <a:rPr lang="pt-PT" sz="2400" i="1" dirty="0" smtClean="0">
                        <a:latin typeface="Cambria Math"/>
                      </a:rPr>
                      <m:t>𝐼𝑛𝑝𝑢𝑡</m:t>
                    </m:r>
                  </m:oMath>
                </a14:m>
                <a:r>
                  <a:rPr lang="en-US" sz="2400" dirty="0"/>
                  <a:t>=</a:t>
                </a:r>
                <a:r>
                  <a:rPr lang="pt-PT" sz="2400" dirty="0"/>
                  <a:t> </a:t>
                </a:r>
                <a14:m>
                  <m:oMath xmlns:m="http://schemas.openxmlformats.org/officeDocument/2006/math">
                    <m:r>
                      <a:rPr lang="pt-PT" sz="2400" i="1" dirty="0">
                        <a:latin typeface="Cambria Math"/>
                      </a:rPr>
                      <m:t>𝑂𝑢𝑡𝑝𝑢𝑡</m:t>
                    </m:r>
                    <m:r>
                      <a:rPr lang="en-US" sz="2400" b="0" i="1" dirty="0" smtClean="0">
                        <a:latin typeface="Cambria Math" panose="02040503050406030204" pitchFamily="18" charset="0"/>
                      </a:rPr>
                      <m:t>+</m:t>
                    </m:r>
                    <m:r>
                      <a:rPr lang="pt-PT" sz="2400" i="1" dirty="0">
                        <a:latin typeface="Cambria Math"/>
                      </a:rPr>
                      <m:t>𝐷𝑒𝑐𝑜𝑚𝑝𝑜𝑠𝑖𝑡𝑖𝑜𝑛</m:t>
                    </m:r>
                    <m:r>
                      <a:rPr lang="en-US" sz="2400" b="0" i="1" dirty="0" smtClean="0">
                        <a:latin typeface="Cambria Math" panose="02040503050406030204" pitchFamily="18" charset="0"/>
                      </a:rPr>
                      <m:t>+</m:t>
                    </m:r>
                    <m:r>
                      <a:rPr lang="pt-PT" sz="2400" i="1" dirty="0">
                        <a:latin typeface="Cambria Math"/>
                      </a:rPr>
                      <m:t>𝑆𝑒𝑡𝑡𝑙𝑖𝑛𝑔</m:t>
                    </m:r>
                    <m:r>
                      <a:rPr lang="en-US" sz="2400" b="0" i="1" dirty="0" smtClean="0">
                        <a:latin typeface="Cambria Math" panose="02040503050406030204" pitchFamily="18" charset="0"/>
                      </a:rPr>
                      <m:t>+</m:t>
                    </m:r>
                    <m:r>
                      <a:rPr lang="pt-PT" sz="2400" i="1" dirty="0">
                        <a:latin typeface="Cambria Math"/>
                      </a:rPr>
                      <m:t>𝐸𝑣𝑎𝑝𝑜𝑟𝑎𝑡𝑖𝑜𝑛</m:t>
                    </m:r>
                  </m:oMath>
                </a14:m>
                <a:endParaRPr lang="en-US" sz="2400" dirty="0"/>
              </a:p>
            </p:txBody>
          </p:sp>
        </mc:Choice>
        <mc:Fallback xmlns="">
          <p:sp>
            <p:nvSpPr>
              <p:cNvPr id="12" name="TextBox 11">
                <a:extLst>
                  <a:ext uri="{FF2B5EF4-FFF2-40B4-BE49-F238E27FC236}">
                    <a16:creationId xmlns:a16="http://schemas.microsoft.com/office/drawing/2014/main" id="{B90CED13-9730-465A-A615-C7AD1391D48D}"/>
                  </a:ext>
                </a:extLst>
              </p:cNvPr>
              <p:cNvSpPr txBox="1">
                <a:spLocks noRot="1" noChangeAspect="1" noMove="1" noResize="1" noEditPoints="1" noAdjustHandles="1" noChangeArrowheads="1" noChangeShapeType="1" noTextEdit="1"/>
              </p:cNvSpPr>
              <p:nvPr/>
            </p:nvSpPr>
            <p:spPr>
              <a:xfrm>
                <a:off x="564925" y="5804684"/>
                <a:ext cx="8241808" cy="461665"/>
              </a:xfrm>
              <a:prstGeom prst="rect">
                <a:avLst/>
              </a:prstGeom>
              <a:blipFill>
                <a:blip r:embed="rId4"/>
                <a:stretch>
                  <a:fillRect l="-592" t="-10526" b="-28947"/>
                </a:stretch>
              </a:blipFill>
            </p:spPr>
            <p:txBody>
              <a:bodyPr/>
              <a:lstStyle/>
              <a:p>
                <a:r>
                  <a:rPr lang="en-US">
                    <a:noFill/>
                  </a:rPr>
                  <a:t> </a:t>
                </a:r>
              </a:p>
            </p:txBody>
          </p:sp>
        </mc:Fallback>
      </mc:AlternateContent>
    </p:spTree>
    <p:extLst>
      <p:ext uri="{BB962C8B-B14F-4D97-AF65-F5344CB8AC3E}">
        <p14:creationId xmlns:p14="http://schemas.microsoft.com/office/powerpoint/2010/main" val="38364911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8DB3953-2CEE-44B5-BB87-95663387F4A2}"/>
              </a:ext>
            </a:extLst>
          </p:cNvPr>
          <p:cNvCxnSpPr/>
          <p:nvPr/>
        </p:nvCxnSpPr>
        <p:spPr>
          <a:xfrm>
            <a:off x="3163094" y="1744613"/>
            <a:ext cx="1" cy="32408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3BF4A2F-090C-4674-9281-4032DBA75936}"/>
              </a:ext>
            </a:extLst>
          </p:cNvPr>
          <p:cNvCxnSpPr/>
          <p:nvPr/>
        </p:nvCxnSpPr>
        <p:spPr>
          <a:xfrm>
            <a:off x="3158157" y="4985449"/>
            <a:ext cx="489336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8D1129A-D1DC-4327-8820-CE865ADB7A0D}"/>
              </a:ext>
            </a:extLst>
          </p:cNvPr>
          <p:cNvSpPr txBox="1"/>
          <p:nvPr/>
        </p:nvSpPr>
        <p:spPr>
          <a:xfrm>
            <a:off x="-189367" y="1753605"/>
            <a:ext cx="3178324" cy="523220"/>
          </a:xfrm>
          <a:prstGeom prst="rect">
            <a:avLst/>
          </a:prstGeom>
          <a:noFill/>
        </p:spPr>
        <p:txBody>
          <a:bodyPr wrap="square" rtlCol="0">
            <a:spAutoFit/>
          </a:bodyPr>
          <a:lstStyle/>
          <a:p>
            <a:pPr algn="r"/>
            <a:r>
              <a:rPr lang="pt-PT" sz="2800" i="1" dirty="0"/>
              <a:t>Concentração</a:t>
            </a:r>
            <a:endParaRPr lang="en-US" sz="2800" i="1" dirty="0"/>
          </a:p>
        </p:txBody>
      </p:sp>
      <p:sp>
        <p:nvSpPr>
          <p:cNvPr id="7" name="TextBox 6">
            <a:extLst>
              <a:ext uri="{FF2B5EF4-FFF2-40B4-BE49-F238E27FC236}">
                <a16:creationId xmlns:a16="http://schemas.microsoft.com/office/drawing/2014/main" id="{6C35C764-6484-4B0F-A8C3-6B1AA109CACB}"/>
              </a:ext>
            </a:extLst>
          </p:cNvPr>
          <p:cNvSpPr txBox="1"/>
          <p:nvPr/>
        </p:nvSpPr>
        <p:spPr>
          <a:xfrm>
            <a:off x="6958231" y="5083461"/>
            <a:ext cx="1699568" cy="523220"/>
          </a:xfrm>
          <a:prstGeom prst="rect">
            <a:avLst/>
          </a:prstGeom>
          <a:noFill/>
        </p:spPr>
        <p:txBody>
          <a:bodyPr wrap="square" rtlCol="0">
            <a:spAutoFit/>
          </a:bodyPr>
          <a:lstStyle/>
          <a:p>
            <a:r>
              <a:rPr lang="pt-PT" sz="2800" i="1" dirty="0"/>
              <a:t>Tempo</a:t>
            </a:r>
            <a:endParaRPr lang="en-US" sz="2800" i="1" dirty="0"/>
          </a:p>
        </p:txBody>
      </p:sp>
      <p:sp>
        <p:nvSpPr>
          <p:cNvPr id="8" name="Freeform 17">
            <a:extLst>
              <a:ext uri="{FF2B5EF4-FFF2-40B4-BE49-F238E27FC236}">
                <a16:creationId xmlns:a16="http://schemas.microsoft.com/office/drawing/2014/main" id="{330D8AA5-7F18-4E3D-9543-C61F6A001F91}"/>
              </a:ext>
            </a:extLst>
          </p:cNvPr>
          <p:cNvSpPr/>
          <p:nvPr/>
        </p:nvSpPr>
        <p:spPr>
          <a:xfrm>
            <a:off x="3168032" y="2084679"/>
            <a:ext cx="4639983" cy="2745323"/>
          </a:xfrm>
          <a:custGeom>
            <a:avLst/>
            <a:gdLst>
              <a:gd name="connsiteX0" fmla="*/ 0 w 3195962"/>
              <a:gd name="connsiteY0" fmla="*/ 1890944 h 1890944"/>
              <a:gd name="connsiteX1" fmla="*/ 275208 w 3195962"/>
              <a:gd name="connsiteY1" fmla="*/ 807868 h 1890944"/>
              <a:gd name="connsiteX2" fmla="*/ 1305018 w 3195962"/>
              <a:gd name="connsiteY2" fmla="*/ 150921 h 1890944"/>
              <a:gd name="connsiteX3" fmla="*/ 3195962 w 3195962"/>
              <a:gd name="connsiteY3" fmla="*/ 0 h 1890944"/>
            </a:gdLst>
            <a:ahLst/>
            <a:cxnLst>
              <a:cxn ang="0">
                <a:pos x="connsiteX0" y="connsiteY0"/>
              </a:cxn>
              <a:cxn ang="0">
                <a:pos x="connsiteX1" y="connsiteY1"/>
              </a:cxn>
              <a:cxn ang="0">
                <a:pos x="connsiteX2" y="connsiteY2"/>
              </a:cxn>
              <a:cxn ang="0">
                <a:pos x="connsiteX3" y="connsiteY3"/>
              </a:cxn>
            </a:cxnLst>
            <a:rect l="l" t="t" r="r" b="b"/>
            <a:pathLst>
              <a:path w="3195962" h="1890944">
                <a:moveTo>
                  <a:pt x="0" y="1890944"/>
                </a:moveTo>
                <a:cubicBezTo>
                  <a:pt x="28852" y="1494408"/>
                  <a:pt x="57705" y="1097872"/>
                  <a:pt x="275208" y="807868"/>
                </a:cubicBezTo>
                <a:cubicBezTo>
                  <a:pt x="492711" y="517864"/>
                  <a:pt x="818226" y="285566"/>
                  <a:pt x="1305018" y="150921"/>
                </a:cubicBezTo>
                <a:cubicBezTo>
                  <a:pt x="1791810" y="16276"/>
                  <a:pt x="2493886" y="8138"/>
                  <a:pt x="3195962" y="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cxnSp>
        <p:nvCxnSpPr>
          <p:cNvPr id="9" name="Straight Connector 8">
            <a:extLst>
              <a:ext uri="{FF2B5EF4-FFF2-40B4-BE49-F238E27FC236}">
                <a16:creationId xmlns:a16="http://schemas.microsoft.com/office/drawing/2014/main" id="{8961A245-DF53-4138-9ADB-8CBE0996B73C}"/>
              </a:ext>
            </a:extLst>
          </p:cNvPr>
          <p:cNvCxnSpPr/>
          <p:nvPr/>
        </p:nvCxnSpPr>
        <p:spPr>
          <a:xfrm>
            <a:off x="3163094" y="2032645"/>
            <a:ext cx="4689182" cy="1"/>
          </a:xfrm>
          <a:prstGeom prst="line">
            <a:avLst/>
          </a:prstGeom>
          <a:ln w="19050">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04F39F7-C2CB-4858-9CD9-E4C43F628656}"/>
              </a:ext>
            </a:extLst>
          </p:cNvPr>
          <p:cNvSpPr txBox="1"/>
          <p:nvPr/>
        </p:nvSpPr>
        <p:spPr>
          <a:xfrm>
            <a:off x="391045" y="575044"/>
            <a:ext cx="8289129" cy="523220"/>
          </a:xfrm>
          <a:prstGeom prst="rect">
            <a:avLst/>
          </a:prstGeom>
          <a:noFill/>
        </p:spPr>
        <p:txBody>
          <a:bodyPr wrap="none" rtlCol="0">
            <a:spAutoFit/>
          </a:bodyPr>
          <a:lstStyle/>
          <a:p>
            <a:r>
              <a:rPr lang="pt-PT" sz="2800" dirty="0"/>
              <a:t>Exemplos de modelos </a:t>
            </a:r>
            <a:r>
              <a:rPr lang="pt-PT" sz="2800" dirty="0" err="1"/>
              <a:t>Chemostat</a:t>
            </a:r>
            <a:r>
              <a:rPr lang="pt-PT" sz="2800" dirty="0"/>
              <a:t> ou </a:t>
            </a:r>
            <a:r>
              <a:rPr lang="pt-PT" sz="2800" dirty="0" err="1"/>
              <a:t>mixed</a:t>
            </a:r>
            <a:r>
              <a:rPr lang="pt-PT" sz="2800" dirty="0"/>
              <a:t> </a:t>
            </a:r>
            <a:r>
              <a:rPr lang="pt-PT" sz="2800" dirty="0" err="1"/>
              <a:t>flow</a:t>
            </a:r>
            <a:r>
              <a:rPr lang="pt-PT" sz="2800" dirty="0"/>
              <a:t> reactor</a:t>
            </a:r>
          </a:p>
        </p:txBody>
      </p:sp>
      <p:sp>
        <p:nvSpPr>
          <p:cNvPr id="11" name="TextBox 10">
            <a:extLst>
              <a:ext uri="{FF2B5EF4-FFF2-40B4-BE49-F238E27FC236}">
                <a16:creationId xmlns:a16="http://schemas.microsoft.com/office/drawing/2014/main" id="{21851F63-54C9-43D3-AAB3-1B739FE3923C}"/>
              </a:ext>
            </a:extLst>
          </p:cNvPr>
          <p:cNvSpPr txBox="1"/>
          <p:nvPr/>
        </p:nvSpPr>
        <p:spPr>
          <a:xfrm>
            <a:off x="391045" y="5821291"/>
            <a:ext cx="9058271" cy="923330"/>
          </a:xfrm>
          <a:prstGeom prst="rect">
            <a:avLst/>
          </a:prstGeom>
          <a:noFill/>
        </p:spPr>
        <p:txBody>
          <a:bodyPr wrap="square" rtlCol="0">
            <a:spAutoFit/>
          </a:bodyPr>
          <a:lstStyle/>
          <a:p>
            <a:r>
              <a:rPr lang="pt-PT" dirty="0"/>
              <a:t>Afinal… não é que os modelos não dependam do tempo, mas assume-se que quando os observamos eles já estabilizaram, ou seja já não há variações nos estados que estamos a modelar </a:t>
            </a:r>
          </a:p>
        </p:txBody>
      </p:sp>
    </p:spTree>
    <p:extLst>
      <p:ext uri="{BB962C8B-B14F-4D97-AF65-F5344CB8AC3E}">
        <p14:creationId xmlns:p14="http://schemas.microsoft.com/office/powerpoint/2010/main" val="26843162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717F584-BA37-4417-951D-88442E0F4249}"/>
              </a:ext>
            </a:extLst>
          </p:cNvPr>
          <p:cNvSpPr txBox="1"/>
          <p:nvPr/>
        </p:nvSpPr>
        <p:spPr>
          <a:xfrm>
            <a:off x="1041264" y="970739"/>
            <a:ext cx="7214219" cy="954107"/>
          </a:xfrm>
          <a:prstGeom prst="rect">
            <a:avLst/>
          </a:prstGeom>
          <a:noFill/>
        </p:spPr>
        <p:txBody>
          <a:bodyPr wrap="none" rtlCol="0">
            <a:spAutoFit/>
          </a:bodyPr>
          <a:lstStyle/>
          <a:p>
            <a:r>
              <a:rPr lang="pt-PT" sz="2800" dirty="0"/>
              <a:t>Exemplos de modelos de teias tróficas (</a:t>
            </a:r>
            <a:r>
              <a:rPr lang="pt-PT" sz="2800" dirty="0" err="1"/>
              <a:t>Ecopath</a:t>
            </a:r>
            <a:r>
              <a:rPr lang="pt-PT" sz="2800" dirty="0"/>
              <a:t>)</a:t>
            </a:r>
          </a:p>
          <a:p>
            <a:endParaRPr lang="pt-PT" sz="2800" dirty="0"/>
          </a:p>
        </p:txBody>
      </p:sp>
      <p:pic>
        <p:nvPicPr>
          <p:cNvPr id="5" name="Picture 2" descr="http://ec.europa.eu/environment/marine/images/picture-descriptor4-trophic-level.jpg">
            <a:extLst>
              <a:ext uri="{FF2B5EF4-FFF2-40B4-BE49-F238E27FC236}">
                <a16:creationId xmlns:a16="http://schemas.microsoft.com/office/drawing/2014/main" id="{031A0207-D226-4178-9A90-3CF749AC08F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73" t="3158" r="1600" b="2839"/>
          <a:stretch/>
        </p:blipFill>
        <p:spPr bwMode="auto">
          <a:xfrm>
            <a:off x="731736" y="1861338"/>
            <a:ext cx="7833273" cy="470263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501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6843B-0F67-4765-AB02-E67E60B2F1CF}"/>
              </a:ext>
            </a:extLst>
          </p:cNvPr>
          <p:cNvSpPr>
            <a:spLocks noGrp="1"/>
          </p:cNvSpPr>
          <p:nvPr>
            <p:ph type="title"/>
          </p:nvPr>
        </p:nvSpPr>
        <p:spPr>
          <a:xfrm>
            <a:off x="419100" y="516636"/>
            <a:ext cx="8159750" cy="1188720"/>
          </a:xfrm>
        </p:spPr>
        <p:txBody>
          <a:bodyPr/>
          <a:lstStyle/>
          <a:p>
            <a:r>
              <a:rPr lang="en-US" dirty="0"/>
              <a:t>Palestra Quinta FEIRA 6 de </a:t>
            </a:r>
            <a:r>
              <a:rPr lang="en-US" dirty="0" err="1"/>
              <a:t>Dezembro</a:t>
            </a:r>
            <a:r>
              <a:rPr lang="en-US" dirty="0"/>
              <a:t> 14:15</a:t>
            </a:r>
          </a:p>
        </p:txBody>
      </p:sp>
      <p:sp>
        <p:nvSpPr>
          <p:cNvPr id="3" name="Content Placeholder 2">
            <a:extLst>
              <a:ext uri="{FF2B5EF4-FFF2-40B4-BE49-F238E27FC236}">
                <a16:creationId xmlns:a16="http://schemas.microsoft.com/office/drawing/2014/main" id="{8873FD8A-BDD8-446D-9B87-0C812C15BC4B}"/>
              </a:ext>
            </a:extLst>
          </p:cNvPr>
          <p:cNvSpPr>
            <a:spLocks noGrp="1"/>
          </p:cNvSpPr>
          <p:nvPr>
            <p:ph idx="1"/>
          </p:nvPr>
        </p:nvSpPr>
        <p:spPr>
          <a:xfrm>
            <a:off x="335851" y="1929385"/>
            <a:ext cx="8472297" cy="3618620"/>
          </a:xfrm>
        </p:spPr>
        <p:txBody>
          <a:bodyPr>
            <a:noAutofit/>
          </a:bodyPr>
          <a:lstStyle/>
          <a:p>
            <a:r>
              <a:rPr lang="en-US" sz="1600" dirty="0"/>
              <a:t>Por </a:t>
            </a:r>
            <a:r>
              <a:rPr lang="en-US" sz="1600" dirty="0" err="1"/>
              <a:t>videoconferencia</a:t>
            </a:r>
            <a:r>
              <a:rPr lang="en-US" sz="1600" dirty="0"/>
              <a:t> – </a:t>
            </a:r>
            <a:r>
              <a:rPr lang="en-US" sz="1600" dirty="0">
                <a:solidFill>
                  <a:srgbClr val="FF0000"/>
                </a:solidFill>
              </a:rPr>
              <a:t>NÃO OCORREU POR RAZÕES TÉCNICAS – </a:t>
            </a:r>
            <a:r>
              <a:rPr lang="en-US" sz="1600" b="1" dirty="0">
                <a:solidFill>
                  <a:srgbClr val="92D050"/>
                </a:solidFill>
              </a:rPr>
              <a:t>mas</a:t>
            </a:r>
            <a:r>
              <a:rPr lang="en-US" sz="1600" b="1" dirty="0">
                <a:solidFill>
                  <a:srgbClr val="FF0000"/>
                </a:solidFill>
              </a:rPr>
              <a:t> </a:t>
            </a:r>
            <a:r>
              <a:rPr lang="en-US" sz="1600" b="1" dirty="0">
                <a:solidFill>
                  <a:srgbClr val="92D050"/>
                </a:solidFill>
              </a:rPr>
              <a:t>agora slides no FENIX e video no </a:t>
            </a:r>
            <a:r>
              <a:rPr lang="en-US" sz="1600" b="1" dirty="0">
                <a:solidFill>
                  <a:srgbClr val="92D050"/>
                </a:solidFill>
                <a:hlinkClick r:id="rId2"/>
              </a:rPr>
              <a:t>YOUTUBE</a:t>
            </a:r>
            <a:endParaRPr lang="en-US" sz="1600" dirty="0">
              <a:solidFill>
                <a:srgbClr val="FF0000"/>
              </a:solidFill>
            </a:endParaRPr>
          </a:p>
          <a:p>
            <a:r>
              <a:rPr lang="en-GB" sz="1600" b="1" dirty="0"/>
              <a:t>Speaker:</a:t>
            </a:r>
            <a:r>
              <a:rPr lang="en-GB" sz="1600" dirty="0"/>
              <a:t> Theoni Photopoulou (University of St Andrews)</a:t>
            </a:r>
            <a:endParaRPr lang="en-US" sz="1600" dirty="0"/>
          </a:p>
          <a:p>
            <a:r>
              <a:rPr lang="en-GB" sz="1600" b="1" dirty="0"/>
              <a:t>Title:</a:t>
            </a:r>
            <a:r>
              <a:rPr lang="en-GB" sz="1600" dirty="0"/>
              <a:t>  Two applications of hidden Markov models for animal movement data: the highs and lows of sampling resolution</a:t>
            </a:r>
            <a:endParaRPr lang="en-US" sz="1600" dirty="0"/>
          </a:p>
          <a:p>
            <a:r>
              <a:rPr lang="en-GB" sz="1600" b="1" dirty="0"/>
              <a:t>Abstract:</a:t>
            </a:r>
            <a:r>
              <a:rPr lang="en-US" sz="1600" b="1" dirty="0"/>
              <a:t> </a:t>
            </a:r>
            <a:r>
              <a:rPr lang="en-GB" sz="1600" dirty="0"/>
              <a:t>Hidden Markov models are now commonly used for modelling time series of animal locations or other animal movement data. They are proving to be an extremely useful tool for understanding the evolution of various movement metrics through time. One of the strengths of HMMs are that they offer a core framework that is relatively easy to adapt and extend. I will present two applications that illustrate the diversity of problems that HMMs can be used to address within the field of animal movement. I will talk about a model for sparse location data from sharks, collected using passive acoustic telemetry, and a model for dive variables from a high spatial resolution dataset on grey seals and how HMMs can be used to make inferences about diving behaviour over longer time scales.</a:t>
            </a:r>
            <a:endParaRPr lang="en-US" sz="1600" dirty="0"/>
          </a:p>
          <a:p>
            <a:endParaRPr lang="en-US" sz="1600" dirty="0"/>
          </a:p>
        </p:txBody>
      </p:sp>
      <p:pic>
        <p:nvPicPr>
          <p:cNvPr id="4" name="Picture 3">
            <a:extLst>
              <a:ext uri="{FF2B5EF4-FFF2-40B4-BE49-F238E27FC236}">
                <a16:creationId xmlns:a16="http://schemas.microsoft.com/office/drawing/2014/main" id="{01AC908D-7053-41BD-A526-F370EF51E2BE}"/>
              </a:ext>
            </a:extLst>
          </p:cNvPr>
          <p:cNvPicPr>
            <a:picLocks noChangeAspect="1"/>
          </p:cNvPicPr>
          <p:nvPr/>
        </p:nvPicPr>
        <p:blipFill>
          <a:blip r:embed="rId3"/>
          <a:stretch>
            <a:fillRect/>
          </a:stretch>
        </p:blipFill>
        <p:spPr>
          <a:xfrm>
            <a:off x="4894578" y="5548005"/>
            <a:ext cx="4190697" cy="1213522"/>
          </a:xfrm>
          <a:prstGeom prst="rect">
            <a:avLst/>
          </a:prstGeom>
        </p:spPr>
      </p:pic>
      <p:pic>
        <p:nvPicPr>
          <p:cNvPr id="6" name="Picture 5">
            <a:extLst>
              <a:ext uri="{FF2B5EF4-FFF2-40B4-BE49-F238E27FC236}">
                <a16:creationId xmlns:a16="http://schemas.microsoft.com/office/drawing/2014/main" id="{E54E4A61-7B86-45CA-B417-3BA650177BDB}"/>
              </a:ext>
            </a:extLst>
          </p:cNvPr>
          <p:cNvPicPr>
            <a:picLocks noChangeAspect="1"/>
          </p:cNvPicPr>
          <p:nvPr/>
        </p:nvPicPr>
        <p:blipFill>
          <a:blip r:embed="rId4"/>
          <a:stretch>
            <a:fillRect/>
          </a:stretch>
        </p:blipFill>
        <p:spPr>
          <a:xfrm>
            <a:off x="7172587" y="5655061"/>
            <a:ext cx="1812021" cy="233946"/>
          </a:xfrm>
          <a:prstGeom prst="rect">
            <a:avLst/>
          </a:prstGeom>
        </p:spPr>
      </p:pic>
    </p:spTree>
    <p:extLst>
      <p:ext uri="{BB962C8B-B14F-4D97-AF65-F5344CB8AC3E}">
        <p14:creationId xmlns:p14="http://schemas.microsoft.com/office/powerpoint/2010/main" val="36094264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5CE9B4-ACF4-47C4-9BB0-1CEC0F828382}"/>
              </a:ext>
            </a:extLst>
          </p:cNvPr>
          <p:cNvPicPr>
            <a:picLocks noChangeAspect="1"/>
          </p:cNvPicPr>
          <p:nvPr/>
        </p:nvPicPr>
        <p:blipFill>
          <a:blip r:embed="rId2"/>
          <a:stretch>
            <a:fillRect/>
          </a:stretch>
        </p:blipFill>
        <p:spPr>
          <a:xfrm>
            <a:off x="228600" y="85725"/>
            <a:ext cx="8534400" cy="3343275"/>
          </a:xfrm>
          <a:prstGeom prst="rect">
            <a:avLst/>
          </a:prstGeom>
        </p:spPr>
      </p:pic>
      <p:pic>
        <p:nvPicPr>
          <p:cNvPr id="5" name="Picture 4">
            <a:extLst>
              <a:ext uri="{FF2B5EF4-FFF2-40B4-BE49-F238E27FC236}">
                <a16:creationId xmlns:a16="http://schemas.microsoft.com/office/drawing/2014/main" id="{C64DC98C-BE2D-4505-8FEE-608A0B5E85ED}"/>
              </a:ext>
            </a:extLst>
          </p:cNvPr>
          <p:cNvPicPr>
            <a:picLocks noChangeAspect="1"/>
          </p:cNvPicPr>
          <p:nvPr/>
        </p:nvPicPr>
        <p:blipFill>
          <a:blip r:embed="rId3"/>
          <a:stretch>
            <a:fillRect/>
          </a:stretch>
        </p:blipFill>
        <p:spPr>
          <a:xfrm>
            <a:off x="790575" y="3705225"/>
            <a:ext cx="7486650" cy="1238250"/>
          </a:xfrm>
          <a:prstGeom prst="rect">
            <a:avLst/>
          </a:prstGeom>
        </p:spPr>
      </p:pic>
      <p:sp>
        <p:nvSpPr>
          <p:cNvPr id="6" name="Rectangle 5">
            <a:extLst>
              <a:ext uri="{FF2B5EF4-FFF2-40B4-BE49-F238E27FC236}">
                <a16:creationId xmlns:a16="http://schemas.microsoft.com/office/drawing/2014/main" id="{01F18BEB-9E1B-4796-943A-2662A5E774A6}"/>
              </a:ext>
            </a:extLst>
          </p:cNvPr>
          <p:cNvSpPr/>
          <p:nvPr/>
        </p:nvSpPr>
        <p:spPr>
          <a:xfrm>
            <a:off x="6677025" y="4619625"/>
            <a:ext cx="1457325" cy="2476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C16F579-90EE-40A6-A0CB-1BB2DF2DD6DB}"/>
              </a:ext>
            </a:extLst>
          </p:cNvPr>
          <p:cNvPicPr>
            <a:picLocks noChangeAspect="1"/>
          </p:cNvPicPr>
          <p:nvPr/>
        </p:nvPicPr>
        <p:blipFill>
          <a:blip r:embed="rId4"/>
          <a:stretch>
            <a:fillRect/>
          </a:stretch>
        </p:blipFill>
        <p:spPr>
          <a:xfrm>
            <a:off x="904875" y="5114925"/>
            <a:ext cx="7334250" cy="1562100"/>
          </a:xfrm>
          <a:prstGeom prst="rect">
            <a:avLst/>
          </a:prstGeom>
        </p:spPr>
      </p:pic>
    </p:spTree>
    <p:extLst>
      <p:ext uri="{BB962C8B-B14F-4D97-AF65-F5344CB8AC3E}">
        <p14:creationId xmlns:p14="http://schemas.microsoft.com/office/powerpoint/2010/main" val="15294595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AE116D-4936-47FD-A956-F22725C3857E}"/>
              </a:ext>
            </a:extLst>
          </p:cNvPr>
          <p:cNvPicPr>
            <a:picLocks noChangeAspect="1"/>
          </p:cNvPicPr>
          <p:nvPr/>
        </p:nvPicPr>
        <p:blipFill>
          <a:blip r:embed="rId2"/>
          <a:stretch>
            <a:fillRect/>
          </a:stretch>
        </p:blipFill>
        <p:spPr>
          <a:xfrm>
            <a:off x="692179" y="597020"/>
            <a:ext cx="7524750" cy="1952625"/>
          </a:xfrm>
          <a:prstGeom prst="rect">
            <a:avLst/>
          </a:prstGeom>
        </p:spPr>
      </p:pic>
      <p:sp>
        <p:nvSpPr>
          <p:cNvPr id="5" name="TextBox 4">
            <a:extLst>
              <a:ext uri="{FF2B5EF4-FFF2-40B4-BE49-F238E27FC236}">
                <a16:creationId xmlns:a16="http://schemas.microsoft.com/office/drawing/2014/main" id="{7E98BBD2-80F3-4C4D-9CCD-555614935D54}"/>
              </a:ext>
            </a:extLst>
          </p:cNvPr>
          <p:cNvSpPr txBox="1"/>
          <p:nvPr/>
        </p:nvSpPr>
        <p:spPr>
          <a:xfrm>
            <a:off x="609600" y="2903779"/>
            <a:ext cx="7924800" cy="923330"/>
          </a:xfrm>
          <a:prstGeom prst="rect">
            <a:avLst/>
          </a:prstGeom>
          <a:noFill/>
        </p:spPr>
        <p:txBody>
          <a:bodyPr wrap="square" rtlCol="0">
            <a:spAutoFit/>
          </a:bodyPr>
          <a:lstStyle/>
          <a:p>
            <a:r>
              <a:rPr lang="en-US" dirty="0" err="1"/>
              <a:t>Hummm</a:t>
            </a:r>
            <a:r>
              <a:rPr lang="en-US" dirty="0"/>
              <a:t> so you deal with models where time should not be accounted for,  yet you use time series models to fit them… what am I missing here? At the very least this seems somewhat schizophrenic!</a:t>
            </a:r>
          </a:p>
        </p:txBody>
      </p:sp>
      <p:pic>
        <p:nvPicPr>
          <p:cNvPr id="6" name="Picture 5">
            <a:extLst>
              <a:ext uri="{FF2B5EF4-FFF2-40B4-BE49-F238E27FC236}">
                <a16:creationId xmlns:a16="http://schemas.microsoft.com/office/drawing/2014/main" id="{AD8D8929-84EB-4E50-8299-7B732DDF2218}"/>
              </a:ext>
            </a:extLst>
          </p:cNvPr>
          <p:cNvPicPr>
            <a:picLocks noChangeAspect="1"/>
          </p:cNvPicPr>
          <p:nvPr/>
        </p:nvPicPr>
        <p:blipFill>
          <a:blip r:embed="rId3"/>
          <a:stretch>
            <a:fillRect/>
          </a:stretch>
        </p:blipFill>
        <p:spPr>
          <a:xfrm>
            <a:off x="762000" y="4535376"/>
            <a:ext cx="7572375" cy="628650"/>
          </a:xfrm>
          <a:prstGeom prst="rect">
            <a:avLst/>
          </a:prstGeom>
        </p:spPr>
      </p:pic>
    </p:spTree>
    <p:extLst>
      <p:ext uri="{BB962C8B-B14F-4D97-AF65-F5344CB8AC3E}">
        <p14:creationId xmlns:p14="http://schemas.microsoft.com/office/powerpoint/2010/main" val="25849966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8D4466-256E-48C3-8B20-93D31D9F221A}"/>
              </a:ext>
            </a:extLst>
          </p:cNvPr>
          <p:cNvSpPr txBox="1"/>
          <p:nvPr/>
        </p:nvSpPr>
        <p:spPr>
          <a:xfrm>
            <a:off x="595618" y="1191237"/>
            <a:ext cx="8045043"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a:t>Identify and quantify major energy flows in an ecosystem</a:t>
            </a:r>
          </a:p>
          <a:p>
            <a:pPr marL="285750" indent="-285750">
              <a:buFont typeface="Arial" panose="020B0604020202020204" pitchFamily="34" charset="0"/>
              <a:buChar char="•"/>
            </a:pPr>
            <a:r>
              <a:rPr lang="en-US" sz="2400" dirty="0"/>
              <a:t>Describe ecosystem resources and their interactions among species</a:t>
            </a:r>
          </a:p>
          <a:p>
            <a:pPr marL="285750" indent="-285750">
              <a:buFont typeface="Arial" panose="020B0604020202020204" pitchFamily="34" charset="0"/>
              <a:buChar char="•"/>
            </a:pPr>
            <a:r>
              <a:rPr lang="en-US" sz="2400" dirty="0"/>
              <a:t>Evaluate the ecosystems effects of fishing or environmental changes</a:t>
            </a:r>
          </a:p>
          <a:p>
            <a:pPr marL="285750" indent="-285750">
              <a:buFont typeface="Arial" panose="020B0604020202020204" pitchFamily="34" charset="0"/>
              <a:buChar char="•"/>
            </a:pPr>
            <a:r>
              <a:rPr lang="en-US" sz="2400" dirty="0"/>
              <a:t>Explore management options (by incorporating economic, social and ecological considerations of fisheries)</a:t>
            </a:r>
          </a:p>
          <a:p>
            <a:pPr marL="285750" indent="-285750">
              <a:buFont typeface="Arial" panose="020B0604020202020204" pitchFamily="34" charset="0"/>
              <a:buChar char="•"/>
            </a:pPr>
            <a:r>
              <a:rPr lang="en-US" sz="2400" dirty="0"/>
              <a:t>Evaluate the placement and impact of marine protected areas</a:t>
            </a:r>
          </a:p>
          <a:p>
            <a:pPr marL="285750" indent="-285750">
              <a:buFont typeface="Arial" panose="020B0604020202020204" pitchFamily="34" charset="0"/>
              <a:buChar char="•"/>
            </a:pPr>
            <a:r>
              <a:rPr lang="en-US" sz="2400" dirty="0"/>
              <a:t>Predict the bioaccumulation of persistent pollutants</a:t>
            </a:r>
          </a:p>
          <a:p>
            <a:pPr marL="285750" indent="-285750">
              <a:buFont typeface="Arial" panose="020B0604020202020204" pitchFamily="34" charset="0"/>
              <a:buChar char="•"/>
            </a:pPr>
            <a:r>
              <a:rPr lang="en-US" sz="2400" dirty="0"/>
              <a:t>Useful for testing theories about ecosystem resilience, stability and regime shifts</a:t>
            </a:r>
          </a:p>
        </p:txBody>
      </p:sp>
      <p:sp>
        <p:nvSpPr>
          <p:cNvPr id="3" name="TextBox 2">
            <a:extLst>
              <a:ext uri="{FF2B5EF4-FFF2-40B4-BE49-F238E27FC236}">
                <a16:creationId xmlns:a16="http://schemas.microsoft.com/office/drawing/2014/main" id="{21C0B109-F02F-42B8-AD88-11048539DEDD}"/>
              </a:ext>
            </a:extLst>
          </p:cNvPr>
          <p:cNvSpPr txBox="1"/>
          <p:nvPr/>
        </p:nvSpPr>
        <p:spPr>
          <a:xfrm>
            <a:off x="1149291" y="244069"/>
            <a:ext cx="3061982" cy="369332"/>
          </a:xfrm>
          <a:prstGeom prst="rect">
            <a:avLst/>
          </a:prstGeom>
          <a:noFill/>
        </p:spPr>
        <p:txBody>
          <a:bodyPr wrap="square" rtlCol="0">
            <a:spAutoFit/>
          </a:bodyPr>
          <a:lstStyle/>
          <a:p>
            <a:r>
              <a:rPr lang="en-US" dirty="0" err="1"/>
              <a:t>EwE</a:t>
            </a:r>
            <a:endParaRPr lang="en-US" dirty="0"/>
          </a:p>
        </p:txBody>
      </p:sp>
    </p:spTree>
    <p:extLst>
      <p:ext uri="{BB962C8B-B14F-4D97-AF65-F5344CB8AC3E}">
        <p14:creationId xmlns:p14="http://schemas.microsoft.com/office/powerpoint/2010/main" val="12251324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40358E-816B-46E2-8ACF-7123DF69713F}"/>
              </a:ext>
            </a:extLst>
          </p:cNvPr>
          <p:cNvPicPr>
            <a:picLocks noChangeAspect="1"/>
          </p:cNvPicPr>
          <p:nvPr/>
        </p:nvPicPr>
        <p:blipFill>
          <a:blip r:embed="rId2"/>
          <a:stretch>
            <a:fillRect/>
          </a:stretch>
        </p:blipFill>
        <p:spPr>
          <a:xfrm>
            <a:off x="904875" y="342900"/>
            <a:ext cx="7467600" cy="2114550"/>
          </a:xfrm>
          <a:prstGeom prst="rect">
            <a:avLst/>
          </a:prstGeom>
        </p:spPr>
      </p:pic>
      <p:pic>
        <p:nvPicPr>
          <p:cNvPr id="5" name="Picture 4">
            <a:extLst>
              <a:ext uri="{FF2B5EF4-FFF2-40B4-BE49-F238E27FC236}">
                <a16:creationId xmlns:a16="http://schemas.microsoft.com/office/drawing/2014/main" id="{BDDF0944-16DF-4F9B-8D6D-2B236E0017BF}"/>
              </a:ext>
            </a:extLst>
          </p:cNvPr>
          <p:cNvPicPr>
            <a:picLocks noChangeAspect="1"/>
          </p:cNvPicPr>
          <p:nvPr/>
        </p:nvPicPr>
        <p:blipFill>
          <a:blip r:embed="rId3"/>
          <a:stretch>
            <a:fillRect/>
          </a:stretch>
        </p:blipFill>
        <p:spPr>
          <a:xfrm>
            <a:off x="923925" y="2795587"/>
            <a:ext cx="7296150" cy="1266825"/>
          </a:xfrm>
          <a:prstGeom prst="rect">
            <a:avLst/>
          </a:prstGeom>
        </p:spPr>
      </p:pic>
      <p:pic>
        <p:nvPicPr>
          <p:cNvPr id="6" name="Picture 5">
            <a:extLst>
              <a:ext uri="{FF2B5EF4-FFF2-40B4-BE49-F238E27FC236}">
                <a16:creationId xmlns:a16="http://schemas.microsoft.com/office/drawing/2014/main" id="{25730A55-FD83-49F0-9DC5-2C70B8712051}"/>
              </a:ext>
            </a:extLst>
          </p:cNvPr>
          <p:cNvPicPr>
            <a:picLocks noChangeAspect="1"/>
          </p:cNvPicPr>
          <p:nvPr/>
        </p:nvPicPr>
        <p:blipFill>
          <a:blip r:embed="rId4"/>
          <a:stretch>
            <a:fillRect/>
          </a:stretch>
        </p:blipFill>
        <p:spPr>
          <a:xfrm>
            <a:off x="923923" y="4739123"/>
            <a:ext cx="7343775" cy="1247775"/>
          </a:xfrm>
          <a:prstGeom prst="rect">
            <a:avLst/>
          </a:prstGeom>
        </p:spPr>
      </p:pic>
      <p:sp>
        <p:nvSpPr>
          <p:cNvPr id="2" name="Rectangle 1">
            <a:extLst>
              <a:ext uri="{FF2B5EF4-FFF2-40B4-BE49-F238E27FC236}">
                <a16:creationId xmlns:a16="http://schemas.microsoft.com/office/drawing/2014/main" id="{524E7445-9221-4EB0-9A1C-24A166236579}"/>
              </a:ext>
            </a:extLst>
          </p:cNvPr>
          <p:cNvSpPr/>
          <p:nvPr/>
        </p:nvSpPr>
        <p:spPr>
          <a:xfrm>
            <a:off x="4991450" y="342900"/>
            <a:ext cx="3247675" cy="338137"/>
          </a:xfrm>
          <a:prstGeom prst="rect">
            <a:avLst/>
          </a:pr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A3532B3-C3A8-41EE-9EE7-5410996C56C2}"/>
              </a:ext>
            </a:extLst>
          </p:cNvPr>
          <p:cNvSpPr/>
          <p:nvPr/>
        </p:nvSpPr>
        <p:spPr>
          <a:xfrm>
            <a:off x="1058411" y="681037"/>
            <a:ext cx="4973273" cy="338137"/>
          </a:xfrm>
          <a:prstGeom prst="rect">
            <a:avLst/>
          </a:pr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7BA336-C545-4806-A197-A0C26BE6C5ED}"/>
              </a:ext>
            </a:extLst>
          </p:cNvPr>
          <p:cNvSpPr/>
          <p:nvPr/>
        </p:nvSpPr>
        <p:spPr>
          <a:xfrm>
            <a:off x="1058410" y="1247556"/>
            <a:ext cx="7161665" cy="338137"/>
          </a:xfrm>
          <a:prstGeom prst="rect">
            <a:avLst/>
          </a:prstGeom>
          <a:solidFill>
            <a:srgbClr val="92D05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DFAAE94-7860-49A1-A2BC-F5FE9D926AA8}"/>
              </a:ext>
            </a:extLst>
          </p:cNvPr>
          <p:cNvSpPr/>
          <p:nvPr/>
        </p:nvSpPr>
        <p:spPr>
          <a:xfrm>
            <a:off x="1057843" y="1585693"/>
            <a:ext cx="3765828" cy="338137"/>
          </a:xfrm>
          <a:prstGeom prst="rect">
            <a:avLst/>
          </a:prstGeom>
          <a:solidFill>
            <a:srgbClr val="92D05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ADE0AD7-572C-43A8-A128-3F2DB6A59B9E}"/>
              </a:ext>
            </a:extLst>
          </p:cNvPr>
          <p:cNvSpPr/>
          <p:nvPr/>
        </p:nvSpPr>
        <p:spPr>
          <a:xfrm>
            <a:off x="5335398" y="1847805"/>
            <a:ext cx="2884110" cy="338137"/>
          </a:xfrm>
          <a:prstGeom prst="rect">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B63A30D-4944-4166-9B15-60F62A368707}"/>
              </a:ext>
            </a:extLst>
          </p:cNvPr>
          <p:cNvSpPr/>
          <p:nvPr/>
        </p:nvSpPr>
        <p:spPr>
          <a:xfrm>
            <a:off x="1057276" y="2185942"/>
            <a:ext cx="4026452" cy="304407"/>
          </a:xfrm>
          <a:prstGeom prst="rect">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1232F39-8C74-4576-949D-B347FDA32232}"/>
              </a:ext>
            </a:extLst>
          </p:cNvPr>
          <p:cNvSpPr/>
          <p:nvPr/>
        </p:nvSpPr>
        <p:spPr>
          <a:xfrm>
            <a:off x="1210810" y="2828486"/>
            <a:ext cx="7161665" cy="338137"/>
          </a:xfrm>
          <a:prstGeom prst="rect">
            <a:avLst/>
          </a:prstGeom>
          <a:solidFill>
            <a:srgbClr val="92D05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0E8601C-EEA7-4777-8DDB-257CA3B30482}"/>
              </a:ext>
            </a:extLst>
          </p:cNvPr>
          <p:cNvSpPr/>
          <p:nvPr/>
        </p:nvSpPr>
        <p:spPr>
          <a:xfrm>
            <a:off x="923925" y="3166623"/>
            <a:ext cx="1945110" cy="338137"/>
          </a:xfrm>
          <a:prstGeom prst="rect">
            <a:avLst/>
          </a:prstGeom>
          <a:solidFill>
            <a:srgbClr val="92D05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8A7380-9063-4335-AF27-8EB7DB4EB7CF}"/>
              </a:ext>
            </a:extLst>
          </p:cNvPr>
          <p:cNvSpPr/>
          <p:nvPr/>
        </p:nvSpPr>
        <p:spPr>
          <a:xfrm>
            <a:off x="923925" y="4957762"/>
            <a:ext cx="7161665" cy="338137"/>
          </a:xfrm>
          <a:prstGeom prst="rect">
            <a:avLst/>
          </a:prstGeom>
          <a:solidFill>
            <a:srgbClr val="92D05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0C5DA9-0810-4CE6-AEEB-B45E0BFB99B8}"/>
              </a:ext>
            </a:extLst>
          </p:cNvPr>
          <p:cNvSpPr/>
          <p:nvPr/>
        </p:nvSpPr>
        <p:spPr>
          <a:xfrm>
            <a:off x="923924" y="5295899"/>
            <a:ext cx="5510431" cy="338137"/>
          </a:xfrm>
          <a:prstGeom prst="rect">
            <a:avLst/>
          </a:prstGeom>
          <a:solidFill>
            <a:srgbClr val="92D05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19001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C15028-A452-40A6-87AA-DF34DA162EF1}"/>
              </a:ext>
            </a:extLst>
          </p:cNvPr>
          <p:cNvPicPr>
            <a:picLocks noChangeAspect="1"/>
          </p:cNvPicPr>
          <p:nvPr/>
        </p:nvPicPr>
        <p:blipFill>
          <a:blip r:embed="rId2"/>
          <a:stretch>
            <a:fillRect/>
          </a:stretch>
        </p:blipFill>
        <p:spPr>
          <a:xfrm>
            <a:off x="866775" y="776287"/>
            <a:ext cx="7410450" cy="5305425"/>
          </a:xfrm>
          <a:prstGeom prst="rect">
            <a:avLst/>
          </a:prstGeom>
        </p:spPr>
      </p:pic>
    </p:spTree>
    <p:extLst>
      <p:ext uri="{BB962C8B-B14F-4D97-AF65-F5344CB8AC3E}">
        <p14:creationId xmlns:p14="http://schemas.microsoft.com/office/powerpoint/2010/main" val="151338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C19C5C-3E94-4E76-865A-B445571D2D77}"/>
              </a:ext>
            </a:extLst>
          </p:cNvPr>
          <p:cNvPicPr>
            <a:picLocks noChangeAspect="1"/>
          </p:cNvPicPr>
          <p:nvPr/>
        </p:nvPicPr>
        <p:blipFill>
          <a:blip r:embed="rId2"/>
          <a:stretch>
            <a:fillRect/>
          </a:stretch>
        </p:blipFill>
        <p:spPr>
          <a:xfrm>
            <a:off x="1133040" y="190837"/>
            <a:ext cx="6743700" cy="1400175"/>
          </a:xfrm>
          <a:prstGeom prst="rect">
            <a:avLst/>
          </a:prstGeom>
        </p:spPr>
      </p:pic>
      <p:pic>
        <p:nvPicPr>
          <p:cNvPr id="2" name="Picture 1">
            <a:extLst>
              <a:ext uri="{FF2B5EF4-FFF2-40B4-BE49-F238E27FC236}">
                <a16:creationId xmlns:a16="http://schemas.microsoft.com/office/drawing/2014/main" id="{24455A6A-77AD-420B-AF59-E2B8A8688D97}"/>
              </a:ext>
            </a:extLst>
          </p:cNvPr>
          <p:cNvPicPr>
            <a:picLocks noChangeAspect="1"/>
          </p:cNvPicPr>
          <p:nvPr/>
        </p:nvPicPr>
        <p:blipFill>
          <a:blip r:embed="rId3"/>
          <a:stretch>
            <a:fillRect/>
          </a:stretch>
        </p:blipFill>
        <p:spPr>
          <a:xfrm>
            <a:off x="4899173" y="2044364"/>
            <a:ext cx="4027785" cy="1932594"/>
          </a:xfrm>
          <a:prstGeom prst="rect">
            <a:avLst/>
          </a:prstGeom>
        </p:spPr>
      </p:pic>
      <p:pic>
        <p:nvPicPr>
          <p:cNvPr id="3" name="Picture 2">
            <a:extLst>
              <a:ext uri="{FF2B5EF4-FFF2-40B4-BE49-F238E27FC236}">
                <a16:creationId xmlns:a16="http://schemas.microsoft.com/office/drawing/2014/main" id="{DA0E2ECC-0878-4C90-8D0D-950DE5E4DD33}"/>
              </a:ext>
            </a:extLst>
          </p:cNvPr>
          <p:cNvPicPr>
            <a:picLocks noChangeAspect="1"/>
          </p:cNvPicPr>
          <p:nvPr/>
        </p:nvPicPr>
        <p:blipFill>
          <a:blip r:embed="rId4"/>
          <a:stretch>
            <a:fillRect/>
          </a:stretch>
        </p:blipFill>
        <p:spPr>
          <a:xfrm>
            <a:off x="4899173" y="4430310"/>
            <a:ext cx="4027784" cy="2266202"/>
          </a:xfrm>
          <a:prstGeom prst="rect">
            <a:avLst/>
          </a:prstGeom>
        </p:spPr>
      </p:pic>
      <p:pic>
        <p:nvPicPr>
          <p:cNvPr id="6" name="Picture 5">
            <a:extLst>
              <a:ext uri="{FF2B5EF4-FFF2-40B4-BE49-F238E27FC236}">
                <a16:creationId xmlns:a16="http://schemas.microsoft.com/office/drawing/2014/main" id="{B111227C-109C-4F2B-8E15-5FB981C95F5F}"/>
              </a:ext>
            </a:extLst>
          </p:cNvPr>
          <p:cNvPicPr>
            <a:picLocks noChangeAspect="1"/>
          </p:cNvPicPr>
          <p:nvPr/>
        </p:nvPicPr>
        <p:blipFill>
          <a:blip r:embed="rId5"/>
          <a:stretch>
            <a:fillRect/>
          </a:stretch>
        </p:blipFill>
        <p:spPr>
          <a:xfrm>
            <a:off x="348581" y="2044364"/>
            <a:ext cx="3954971" cy="1896913"/>
          </a:xfrm>
          <a:prstGeom prst="rect">
            <a:avLst/>
          </a:prstGeom>
        </p:spPr>
      </p:pic>
      <p:pic>
        <p:nvPicPr>
          <p:cNvPr id="7" name="Picture 6">
            <a:extLst>
              <a:ext uri="{FF2B5EF4-FFF2-40B4-BE49-F238E27FC236}">
                <a16:creationId xmlns:a16="http://schemas.microsoft.com/office/drawing/2014/main" id="{1E341EC6-B741-479F-83AC-268E0D7F1281}"/>
              </a:ext>
            </a:extLst>
          </p:cNvPr>
          <p:cNvPicPr>
            <a:picLocks noChangeAspect="1"/>
          </p:cNvPicPr>
          <p:nvPr/>
        </p:nvPicPr>
        <p:blipFill>
          <a:blip r:embed="rId6"/>
          <a:stretch>
            <a:fillRect/>
          </a:stretch>
        </p:blipFill>
        <p:spPr>
          <a:xfrm>
            <a:off x="414337" y="4428917"/>
            <a:ext cx="3889215" cy="2267595"/>
          </a:xfrm>
          <a:prstGeom prst="rect">
            <a:avLst/>
          </a:prstGeom>
        </p:spPr>
      </p:pic>
      <p:sp>
        <p:nvSpPr>
          <p:cNvPr id="8" name="TextBox 7">
            <a:extLst>
              <a:ext uri="{FF2B5EF4-FFF2-40B4-BE49-F238E27FC236}">
                <a16:creationId xmlns:a16="http://schemas.microsoft.com/office/drawing/2014/main" id="{8B608B8D-773F-4B9C-96D5-2EA835F34E1D}"/>
              </a:ext>
            </a:extLst>
          </p:cNvPr>
          <p:cNvSpPr txBox="1"/>
          <p:nvPr/>
        </p:nvSpPr>
        <p:spPr>
          <a:xfrm>
            <a:off x="6778304" y="617359"/>
            <a:ext cx="2365696" cy="1077218"/>
          </a:xfrm>
          <a:prstGeom prst="rect">
            <a:avLst/>
          </a:prstGeom>
          <a:noFill/>
        </p:spPr>
        <p:txBody>
          <a:bodyPr wrap="square" rtlCol="0">
            <a:spAutoFit/>
          </a:bodyPr>
          <a:lstStyle/>
          <a:p>
            <a:r>
              <a:rPr lang="en-US" sz="1600" dirty="0"/>
              <a:t>Examples from special </a:t>
            </a:r>
            <a:r>
              <a:rPr lang="en-US" sz="1600" dirty="0" err="1"/>
              <a:t>Ecopath</a:t>
            </a:r>
            <a:r>
              <a:rPr lang="en-US" sz="1600" dirty="0"/>
              <a:t> issue in ecological modelling: available in FENIX!</a:t>
            </a:r>
          </a:p>
        </p:txBody>
      </p:sp>
      <p:sp>
        <p:nvSpPr>
          <p:cNvPr id="10" name="Arrow: Down 9">
            <a:extLst>
              <a:ext uri="{FF2B5EF4-FFF2-40B4-BE49-F238E27FC236}">
                <a16:creationId xmlns:a16="http://schemas.microsoft.com/office/drawing/2014/main" id="{5FEB6EAF-5DC8-4508-8584-20D70034AE56}"/>
              </a:ext>
            </a:extLst>
          </p:cNvPr>
          <p:cNvSpPr/>
          <p:nvPr/>
        </p:nvSpPr>
        <p:spPr>
          <a:xfrm>
            <a:off x="7399090" y="1694577"/>
            <a:ext cx="335560" cy="3890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89841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8C243B-890A-4FAA-A7D5-7BF7D8B655D9}"/>
              </a:ext>
            </a:extLst>
          </p:cNvPr>
          <p:cNvPicPr>
            <a:picLocks noChangeAspect="1"/>
          </p:cNvPicPr>
          <p:nvPr/>
        </p:nvPicPr>
        <p:blipFill>
          <a:blip r:embed="rId2"/>
          <a:stretch>
            <a:fillRect/>
          </a:stretch>
        </p:blipFill>
        <p:spPr>
          <a:xfrm>
            <a:off x="2617364" y="3221683"/>
            <a:ext cx="6312759" cy="3636317"/>
          </a:xfrm>
          <a:prstGeom prst="rect">
            <a:avLst/>
          </a:prstGeom>
        </p:spPr>
      </p:pic>
      <p:pic>
        <p:nvPicPr>
          <p:cNvPr id="5" name="Picture 4">
            <a:extLst>
              <a:ext uri="{FF2B5EF4-FFF2-40B4-BE49-F238E27FC236}">
                <a16:creationId xmlns:a16="http://schemas.microsoft.com/office/drawing/2014/main" id="{A0745DEF-FADD-4EF9-8FCB-EBDEAAEA0F10}"/>
              </a:ext>
            </a:extLst>
          </p:cNvPr>
          <p:cNvPicPr>
            <a:picLocks noChangeAspect="1"/>
          </p:cNvPicPr>
          <p:nvPr/>
        </p:nvPicPr>
        <p:blipFill>
          <a:blip r:embed="rId3"/>
          <a:stretch>
            <a:fillRect/>
          </a:stretch>
        </p:blipFill>
        <p:spPr>
          <a:xfrm>
            <a:off x="323414" y="336483"/>
            <a:ext cx="3954971" cy="2172066"/>
          </a:xfrm>
          <a:prstGeom prst="rect">
            <a:avLst/>
          </a:prstGeom>
        </p:spPr>
      </p:pic>
      <p:cxnSp>
        <p:nvCxnSpPr>
          <p:cNvPr id="8" name="Straight Arrow Connector 7">
            <a:extLst>
              <a:ext uri="{FF2B5EF4-FFF2-40B4-BE49-F238E27FC236}">
                <a16:creationId xmlns:a16="http://schemas.microsoft.com/office/drawing/2014/main" id="{66FDE59F-211E-4E62-BA5F-3BA1A5CD5C07}"/>
              </a:ext>
            </a:extLst>
          </p:cNvPr>
          <p:cNvCxnSpPr/>
          <p:nvPr/>
        </p:nvCxnSpPr>
        <p:spPr>
          <a:xfrm>
            <a:off x="2617364" y="1988191"/>
            <a:ext cx="3305264" cy="42699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81051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5E88D-8A73-42B9-884A-2952DF6DC6D9}"/>
              </a:ext>
            </a:extLst>
          </p:cNvPr>
          <p:cNvSpPr>
            <a:spLocks noGrp="1"/>
          </p:cNvSpPr>
          <p:nvPr>
            <p:ph type="title"/>
          </p:nvPr>
        </p:nvSpPr>
        <p:spPr/>
        <p:txBody>
          <a:bodyPr/>
          <a:lstStyle/>
          <a:p>
            <a:r>
              <a:rPr lang="en-US" dirty="0"/>
              <a:t>An R Implementation</a:t>
            </a:r>
          </a:p>
        </p:txBody>
      </p:sp>
      <p:sp>
        <p:nvSpPr>
          <p:cNvPr id="3" name="Content Placeholder 2">
            <a:extLst>
              <a:ext uri="{FF2B5EF4-FFF2-40B4-BE49-F238E27FC236}">
                <a16:creationId xmlns:a16="http://schemas.microsoft.com/office/drawing/2014/main" id="{C2E07693-3354-4B8C-9C79-1FA698EAE5D2}"/>
              </a:ext>
            </a:extLst>
          </p:cNvPr>
          <p:cNvSpPr>
            <a:spLocks noGrp="1"/>
          </p:cNvSpPr>
          <p:nvPr>
            <p:ph idx="1"/>
          </p:nvPr>
        </p:nvSpPr>
        <p:spPr/>
        <p:txBody>
          <a:bodyPr/>
          <a:lstStyle/>
          <a:p>
            <a:r>
              <a:rPr lang="en-US" dirty="0"/>
              <a:t>And that is what we might do in the practical (FT5, maybe tomorrow!)</a:t>
            </a:r>
          </a:p>
          <a:p>
            <a:endParaRPr lang="en-US" dirty="0"/>
          </a:p>
        </p:txBody>
      </p:sp>
    </p:spTree>
    <p:extLst>
      <p:ext uri="{BB962C8B-B14F-4D97-AF65-F5344CB8AC3E}">
        <p14:creationId xmlns:p14="http://schemas.microsoft.com/office/powerpoint/2010/main" val="17242651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B8DB4-9DE0-4031-AF8E-7BC773BD15FF}"/>
              </a:ext>
            </a:extLst>
          </p:cNvPr>
          <p:cNvSpPr>
            <a:spLocks noGrp="1"/>
          </p:cNvSpPr>
          <p:nvPr>
            <p:ph type="title"/>
          </p:nvPr>
        </p:nvSpPr>
        <p:spPr>
          <a:xfrm>
            <a:off x="836578" y="2550211"/>
            <a:ext cx="7303063" cy="1188720"/>
          </a:xfrm>
        </p:spPr>
        <p:txBody>
          <a:bodyPr>
            <a:normAutofit fontScale="90000"/>
          </a:bodyPr>
          <a:lstStyle/>
          <a:p>
            <a:r>
              <a:rPr lang="en-US" dirty="0"/>
              <a:t>Now, groups, get your act together!</a:t>
            </a:r>
            <a:br>
              <a:rPr lang="en-US" dirty="0"/>
            </a:br>
            <a:endParaRPr lang="en-US" dirty="0"/>
          </a:p>
        </p:txBody>
      </p:sp>
    </p:spTree>
    <p:extLst>
      <p:ext uri="{BB962C8B-B14F-4D97-AF65-F5344CB8AC3E}">
        <p14:creationId xmlns:p14="http://schemas.microsoft.com/office/powerpoint/2010/main" val="2823735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7291F71-54F6-4970-B530-5BA895498E47}"/>
              </a:ext>
            </a:extLst>
          </p:cNvPr>
          <p:cNvPicPr>
            <a:picLocks noChangeAspect="1"/>
          </p:cNvPicPr>
          <p:nvPr/>
        </p:nvPicPr>
        <p:blipFill>
          <a:blip r:embed="rId2"/>
          <a:stretch>
            <a:fillRect/>
          </a:stretch>
        </p:blipFill>
        <p:spPr>
          <a:xfrm>
            <a:off x="1112633" y="665220"/>
            <a:ext cx="6734175" cy="5057775"/>
          </a:xfrm>
          <a:prstGeom prst="rect">
            <a:avLst/>
          </a:prstGeom>
        </p:spPr>
      </p:pic>
      <p:sp>
        <p:nvSpPr>
          <p:cNvPr id="3" name="Rectangle 2">
            <a:extLst>
              <a:ext uri="{FF2B5EF4-FFF2-40B4-BE49-F238E27FC236}">
                <a16:creationId xmlns:a16="http://schemas.microsoft.com/office/drawing/2014/main" id="{3781D28D-58A0-48DA-BB63-B463230D007D}"/>
              </a:ext>
            </a:extLst>
          </p:cNvPr>
          <p:cNvSpPr/>
          <p:nvPr/>
        </p:nvSpPr>
        <p:spPr>
          <a:xfrm flipV="1">
            <a:off x="5125674" y="3919319"/>
            <a:ext cx="2652581" cy="459734"/>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15AC87D-C861-44E2-B52B-8E468F8D8F0B}"/>
              </a:ext>
            </a:extLst>
          </p:cNvPr>
          <p:cNvSpPr/>
          <p:nvPr/>
        </p:nvSpPr>
        <p:spPr>
          <a:xfrm>
            <a:off x="3854742" y="5076664"/>
            <a:ext cx="4572000" cy="923330"/>
          </a:xfrm>
          <a:prstGeom prst="rect">
            <a:avLst/>
          </a:prstGeom>
        </p:spPr>
        <p:txBody>
          <a:bodyPr>
            <a:spAutoFit/>
          </a:bodyPr>
          <a:lstStyle/>
          <a:p>
            <a:r>
              <a:rPr lang="en-US" dirty="0">
                <a:solidFill>
                  <a:srgbClr val="FF0000"/>
                </a:solidFill>
                <a:hlinkClick r:id="rId3"/>
              </a:rPr>
              <a:t>Video no </a:t>
            </a:r>
            <a:r>
              <a:rPr lang="en-US" dirty="0" err="1">
                <a:solidFill>
                  <a:srgbClr val="FF0000"/>
                </a:solidFill>
                <a:hlinkClick r:id="rId3"/>
              </a:rPr>
              <a:t>Youtube</a:t>
            </a:r>
            <a:r>
              <a:rPr lang="en-US" dirty="0">
                <a:solidFill>
                  <a:srgbClr val="FF0000"/>
                </a:solidFill>
                <a:hlinkClick r:id="rId3"/>
              </a:rPr>
              <a:t> https://www.youtube.com/watch?v=Kjay1npAaEA&amp;feature=youtu.be</a:t>
            </a:r>
            <a:endParaRPr lang="en-US" dirty="0"/>
          </a:p>
        </p:txBody>
      </p:sp>
    </p:spTree>
    <p:extLst>
      <p:ext uri="{BB962C8B-B14F-4D97-AF65-F5344CB8AC3E}">
        <p14:creationId xmlns:p14="http://schemas.microsoft.com/office/powerpoint/2010/main" val="2964294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E59D3F-F15D-4A40-8372-8E40709F41F7}"/>
              </a:ext>
            </a:extLst>
          </p:cNvPr>
          <p:cNvSpPr>
            <a:spLocks noGrp="1"/>
          </p:cNvSpPr>
          <p:nvPr>
            <p:ph idx="1"/>
          </p:nvPr>
        </p:nvSpPr>
        <p:spPr>
          <a:xfrm>
            <a:off x="685330" y="2164360"/>
            <a:ext cx="7773339" cy="3424107"/>
          </a:xfrm>
        </p:spPr>
        <p:txBody>
          <a:bodyPr>
            <a:normAutofit lnSpcReduction="10000"/>
          </a:bodyPr>
          <a:lstStyle/>
          <a:p>
            <a:r>
              <a:rPr lang="pt-BR" dirty="0">
                <a:solidFill>
                  <a:srgbClr val="212121"/>
                </a:solidFill>
                <a:latin typeface="Roboto"/>
              </a:rPr>
              <a:t>14:00-14:15 – Work to deliver next Tuesday (a week from today!) – groundrules and additional details</a:t>
            </a:r>
          </a:p>
          <a:p>
            <a:r>
              <a:rPr lang="pt-BR" dirty="0">
                <a:solidFill>
                  <a:srgbClr val="212121"/>
                </a:solidFill>
                <a:latin typeface="Roboto"/>
              </a:rPr>
              <a:t>14:15-14:30 – Will there be an exam or not. If so, what the exam might be and… what the exam will not be! If not, what will the assessment be like.</a:t>
            </a:r>
          </a:p>
          <a:p>
            <a:r>
              <a:rPr lang="pt-BR" dirty="0">
                <a:solidFill>
                  <a:srgbClr val="212121"/>
                </a:solidFill>
                <a:latin typeface="Roboto"/>
              </a:rPr>
              <a:t>And then it might depend on the discussion above – slide will be updated accordingly!</a:t>
            </a:r>
          </a:p>
          <a:p>
            <a:r>
              <a:rPr lang="pt-BR" dirty="0">
                <a:solidFill>
                  <a:srgbClr val="212121"/>
                </a:solidFill>
                <a:latin typeface="Roboto"/>
              </a:rPr>
              <a:t>A bit on steady state models?</a:t>
            </a:r>
          </a:p>
          <a:p>
            <a:r>
              <a:rPr lang="pt-BR" dirty="0">
                <a:solidFill>
                  <a:srgbClr val="212121"/>
                </a:solidFill>
                <a:latin typeface="Roboto"/>
              </a:rPr>
              <a:t>Look at practicals FT3a and FT11</a:t>
            </a:r>
          </a:p>
          <a:p>
            <a:r>
              <a:rPr lang="pt-BR" dirty="0">
                <a:solidFill>
                  <a:srgbClr val="212121"/>
                </a:solidFill>
                <a:latin typeface="Roboto"/>
              </a:rPr>
              <a:t>Groups start working on next Tuesday task!</a:t>
            </a:r>
          </a:p>
        </p:txBody>
      </p:sp>
      <p:sp>
        <p:nvSpPr>
          <p:cNvPr id="5" name="TextBox 4">
            <a:extLst>
              <a:ext uri="{FF2B5EF4-FFF2-40B4-BE49-F238E27FC236}">
                <a16:creationId xmlns:a16="http://schemas.microsoft.com/office/drawing/2014/main" id="{04693340-588B-45EC-816B-07405437A67E}"/>
              </a:ext>
            </a:extLst>
          </p:cNvPr>
          <p:cNvSpPr txBox="1"/>
          <p:nvPr/>
        </p:nvSpPr>
        <p:spPr>
          <a:xfrm>
            <a:off x="114299" y="438150"/>
            <a:ext cx="9324975" cy="1323439"/>
          </a:xfrm>
          <a:prstGeom prst="rect">
            <a:avLst/>
          </a:prstGeom>
          <a:noFill/>
        </p:spPr>
        <p:txBody>
          <a:bodyPr wrap="square" rtlCol="0">
            <a:spAutoFit/>
          </a:bodyPr>
          <a:lstStyle/>
          <a:p>
            <a:r>
              <a:rPr lang="en-US" sz="8000" dirty="0">
                <a:latin typeface="Chiller" panose="04020404031007020602" pitchFamily="82" charset="0"/>
              </a:rPr>
              <a:t>Today’s Menu – original slide</a:t>
            </a:r>
          </a:p>
        </p:txBody>
      </p:sp>
    </p:spTree>
    <p:extLst>
      <p:ext uri="{BB962C8B-B14F-4D97-AF65-F5344CB8AC3E}">
        <p14:creationId xmlns:p14="http://schemas.microsoft.com/office/powerpoint/2010/main" val="3310060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E59D3F-F15D-4A40-8372-8E40709F41F7}"/>
              </a:ext>
            </a:extLst>
          </p:cNvPr>
          <p:cNvSpPr>
            <a:spLocks noGrp="1"/>
          </p:cNvSpPr>
          <p:nvPr>
            <p:ph idx="1"/>
          </p:nvPr>
        </p:nvSpPr>
        <p:spPr>
          <a:xfrm>
            <a:off x="685330" y="2164360"/>
            <a:ext cx="7773339" cy="3424107"/>
          </a:xfrm>
        </p:spPr>
        <p:txBody>
          <a:bodyPr>
            <a:normAutofit/>
          </a:bodyPr>
          <a:lstStyle/>
          <a:p>
            <a:r>
              <a:rPr lang="pt-BR" dirty="0">
                <a:solidFill>
                  <a:srgbClr val="212121"/>
                </a:solidFill>
                <a:latin typeface="Roboto"/>
              </a:rPr>
              <a:t>14:00-14:45 – Work to deliver next Tuesday (a week from today!) – groundrules and additional details</a:t>
            </a:r>
          </a:p>
          <a:p>
            <a:r>
              <a:rPr lang="pt-BR" dirty="0">
                <a:solidFill>
                  <a:srgbClr val="212121"/>
                </a:solidFill>
                <a:latin typeface="Roboto"/>
              </a:rPr>
              <a:t>14:45-15:30 – Will there be an exam or not. If so, what the exam might be and… what the exam will not be! If not, what will the assessment be like.</a:t>
            </a:r>
          </a:p>
          <a:p>
            <a:r>
              <a:rPr lang="pt-BR" dirty="0">
                <a:solidFill>
                  <a:srgbClr val="212121"/>
                </a:solidFill>
                <a:latin typeface="Roboto"/>
              </a:rPr>
              <a:t>15:30 – 16:00 Intorduction to steady state models</a:t>
            </a:r>
          </a:p>
          <a:p>
            <a:r>
              <a:rPr lang="pt-BR" dirty="0">
                <a:solidFill>
                  <a:srgbClr val="212121"/>
                </a:solidFill>
                <a:latin typeface="Roboto"/>
              </a:rPr>
              <a:t>16:00 – 17:00 Groups start working on next Wednesday’s task!</a:t>
            </a:r>
          </a:p>
        </p:txBody>
      </p:sp>
      <p:sp>
        <p:nvSpPr>
          <p:cNvPr id="5" name="TextBox 4">
            <a:extLst>
              <a:ext uri="{FF2B5EF4-FFF2-40B4-BE49-F238E27FC236}">
                <a16:creationId xmlns:a16="http://schemas.microsoft.com/office/drawing/2014/main" id="{04693340-588B-45EC-816B-07405437A67E}"/>
              </a:ext>
            </a:extLst>
          </p:cNvPr>
          <p:cNvSpPr txBox="1"/>
          <p:nvPr/>
        </p:nvSpPr>
        <p:spPr>
          <a:xfrm>
            <a:off x="438149" y="438150"/>
            <a:ext cx="9324975" cy="1323439"/>
          </a:xfrm>
          <a:prstGeom prst="rect">
            <a:avLst/>
          </a:prstGeom>
          <a:noFill/>
        </p:spPr>
        <p:txBody>
          <a:bodyPr wrap="square" rtlCol="0">
            <a:spAutoFit/>
          </a:bodyPr>
          <a:lstStyle/>
          <a:p>
            <a:r>
              <a:rPr lang="en-US" sz="8000" dirty="0">
                <a:latin typeface="Chiller" panose="04020404031007020602" pitchFamily="82" charset="0"/>
              </a:rPr>
              <a:t>Today’s Menu – de facto</a:t>
            </a:r>
          </a:p>
        </p:txBody>
      </p:sp>
    </p:spTree>
    <p:extLst>
      <p:ext uri="{BB962C8B-B14F-4D97-AF65-F5344CB8AC3E}">
        <p14:creationId xmlns:p14="http://schemas.microsoft.com/office/powerpoint/2010/main" val="2634361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0493CC26-8550-487F-BF43-A7D65F7CC9BE}"/>
              </a:ext>
            </a:extLst>
          </p:cNvPr>
          <p:cNvGrpSpPr/>
          <p:nvPr/>
        </p:nvGrpSpPr>
        <p:grpSpPr>
          <a:xfrm>
            <a:off x="1929733" y="2290501"/>
            <a:ext cx="6592529" cy="2015613"/>
            <a:chOff x="1474839" y="1873580"/>
            <a:chExt cx="6592529" cy="2015613"/>
          </a:xfrm>
        </p:grpSpPr>
        <p:sp>
          <p:nvSpPr>
            <p:cNvPr id="12" name="Rectangle 11">
              <a:extLst>
                <a:ext uri="{FF2B5EF4-FFF2-40B4-BE49-F238E27FC236}">
                  <a16:creationId xmlns:a16="http://schemas.microsoft.com/office/drawing/2014/main" id="{8AA66A97-9692-4E2E-9928-044C595F84A0}"/>
                </a:ext>
              </a:extLst>
            </p:cNvPr>
            <p:cNvSpPr/>
            <p:nvPr/>
          </p:nvSpPr>
          <p:spPr>
            <a:xfrm>
              <a:off x="1474839" y="1873580"/>
              <a:ext cx="5142271" cy="20156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4A34712-23D0-4408-A9CE-C95B19BE40EE}"/>
                </a:ext>
              </a:extLst>
            </p:cNvPr>
            <p:cNvSpPr txBox="1"/>
            <p:nvPr/>
          </p:nvSpPr>
          <p:spPr>
            <a:xfrm>
              <a:off x="4045974" y="3612194"/>
              <a:ext cx="4021394" cy="276999"/>
            </a:xfrm>
            <a:prstGeom prst="rect">
              <a:avLst/>
            </a:prstGeom>
            <a:noFill/>
          </p:spPr>
          <p:txBody>
            <a:bodyPr wrap="square" rtlCol="0">
              <a:spAutoFit/>
            </a:bodyPr>
            <a:lstStyle/>
            <a:p>
              <a:r>
                <a:rPr lang="en-US" sz="1200" dirty="0" err="1"/>
                <a:t>Caracterizam</a:t>
              </a:r>
              <a:r>
                <a:rPr lang="en-US" sz="1200" dirty="0"/>
                <a:t> </a:t>
              </a:r>
              <a:r>
                <a:rPr lang="en-US" sz="1200" dirty="0" err="1"/>
                <a:t>os</a:t>
              </a:r>
              <a:r>
                <a:rPr lang="en-US" sz="1200" dirty="0"/>
                <a:t> </a:t>
              </a:r>
              <a:r>
                <a:rPr lang="en-US" sz="1200" dirty="0" err="1"/>
                <a:t>estados</a:t>
              </a:r>
              <a:r>
                <a:rPr lang="en-US" sz="1200" dirty="0"/>
                <a:t> de interesse</a:t>
              </a:r>
            </a:p>
          </p:txBody>
        </p:sp>
      </p:grpSp>
      <p:sp>
        <p:nvSpPr>
          <p:cNvPr id="5" name="Rectangle 4">
            <a:extLst>
              <a:ext uri="{FF2B5EF4-FFF2-40B4-BE49-F238E27FC236}">
                <a16:creationId xmlns:a16="http://schemas.microsoft.com/office/drawing/2014/main" id="{933563A3-0779-4CF1-BC00-8D6433AC6ABC}"/>
              </a:ext>
            </a:extLst>
          </p:cNvPr>
          <p:cNvSpPr/>
          <p:nvPr/>
        </p:nvSpPr>
        <p:spPr>
          <a:xfrm>
            <a:off x="3334366" y="997839"/>
            <a:ext cx="2180607" cy="646331"/>
          </a:xfrm>
          <a:prstGeom prst="rect">
            <a:avLst/>
          </a:prstGeom>
          <a:solidFill>
            <a:srgbClr val="00B0F0"/>
          </a:solidFill>
        </p:spPr>
        <p:txBody>
          <a:bodyPr wrap="square">
            <a:spAutoFit/>
          </a:bodyPr>
          <a:lstStyle/>
          <a:p>
            <a:pPr algn="ctr"/>
            <a:r>
              <a:rPr lang="pt-PT" dirty="0"/>
              <a:t>Modelos </a:t>
            </a:r>
          </a:p>
          <a:p>
            <a:pPr algn="ctr"/>
            <a:r>
              <a:rPr lang="pt-PT" dirty="0"/>
              <a:t>de base estatística</a:t>
            </a:r>
          </a:p>
        </p:txBody>
      </p:sp>
      <p:sp>
        <p:nvSpPr>
          <p:cNvPr id="6" name="Rectangle 5">
            <a:extLst>
              <a:ext uri="{FF2B5EF4-FFF2-40B4-BE49-F238E27FC236}">
                <a16:creationId xmlns:a16="http://schemas.microsoft.com/office/drawing/2014/main" id="{F5937465-762E-4DA6-99F8-A5ECFA75D994}"/>
              </a:ext>
            </a:extLst>
          </p:cNvPr>
          <p:cNvSpPr/>
          <p:nvPr/>
        </p:nvSpPr>
        <p:spPr>
          <a:xfrm>
            <a:off x="2689278" y="2644120"/>
            <a:ext cx="3470785" cy="369332"/>
          </a:xfrm>
          <a:prstGeom prst="rect">
            <a:avLst/>
          </a:prstGeom>
          <a:solidFill>
            <a:srgbClr val="00B0F0"/>
          </a:solidFill>
        </p:spPr>
        <p:txBody>
          <a:bodyPr wrap="square">
            <a:spAutoFit/>
          </a:bodyPr>
          <a:lstStyle/>
          <a:p>
            <a:pPr algn="ctr"/>
            <a:r>
              <a:rPr lang="pt-PT" dirty="0"/>
              <a:t>Modelos de estado estacionário</a:t>
            </a:r>
          </a:p>
        </p:txBody>
      </p:sp>
      <p:sp>
        <p:nvSpPr>
          <p:cNvPr id="7" name="Rectangle 6">
            <a:extLst>
              <a:ext uri="{FF2B5EF4-FFF2-40B4-BE49-F238E27FC236}">
                <a16:creationId xmlns:a16="http://schemas.microsoft.com/office/drawing/2014/main" id="{CF653C0C-3940-4593-BA81-44762A5A94BF}"/>
              </a:ext>
            </a:extLst>
          </p:cNvPr>
          <p:cNvSpPr/>
          <p:nvPr/>
        </p:nvSpPr>
        <p:spPr>
          <a:xfrm>
            <a:off x="3121897" y="3531898"/>
            <a:ext cx="2605548" cy="369332"/>
          </a:xfrm>
          <a:prstGeom prst="rect">
            <a:avLst/>
          </a:prstGeom>
          <a:solidFill>
            <a:srgbClr val="00B0F0"/>
          </a:solidFill>
        </p:spPr>
        <p:txBody>
          <a:bodyPr wrap="square">
            <a:spAutoFit/>
          </a:bodyPr>
          <a:lstStyle/>
          <a:p>
            <a:pPr algn="ctr"/>
            <a:r>
              <a:rPr lang="pt-PT" dirty="0"/>
              <a:t>Modelos dinâmicos</a:t>
            </a:r>
          </a:p>
        </p:txBody>
      </p:sp>
      <p:sp>
        <p:nvSpPr>
          <p:cNvPr id="8" name="Rectangle 7">
            <a:extLst>
              <a:ext uri="{FF2B5EF4-FFF2-40B4-BE49-F238E27FC236}">
                <a16:creationId xmlns:a16="http://schemas.microsoft.com/office/drawing/2014/main" id="{E910EBAC-DE5B-4CE6-9B9C-3C076C939594}"/>
              </a:ext>
            </a:extLst>
          </p:cNvPr>
          <p:cNvSpPr/>
          <p:nvPr/>
        </p:nvSpPr>
        <p:spPr>
          <a:xfrm>
            <a:off x="3121897" y="5783110"/>
            <a:ext cx="2605548" cy="369332"/>
          </a:xfrm>
          <a:prstGeom prst="rect">
            <a:avLst/>
          </a:prstGeom>
          <a:solidFill>
            <a:srgbClr val="00B0F0"/>
          </a:solidFill>
        </p:spPr>
        <p:txBody>
          <a:bodyPr wrap="square">
            <a:spAutoFit/>
          </a:bodyPr>
          <a:lstStyle/>
          <a:p>
            <a:pPr algn="ctr"/>
            <a:r>
              <a:rPr lang="pt-PT" dirty="0"/>
              <a:t>Modelos de lógica difusa</a:t>
            </a:r>
          </a:p>
        </p:txBody>
      </p:sp>
      <p:sp>
        <p:nvSpPr>
          <p:cNvPr id="9" name="Rectangle 8">
            <a:extLst>
              <a:ext uri="{FF2B5EF4-FFF2-40B4-BE49-F238E27FC236}">
                <a16:creationId xmlns:a16="http://schemas.microsoft.com/office/drawing/2014/main" id="{C5D7D0B3-FFF3-440F-8FC4-54B88750FEFA}"/>
              </a:ext>
            </a:extLst>
          </p:cNvPr>
          <p:cNvSpPr/>
          <p:nvPr/>
        </p:nvSpPr>
        <p:spPr>
          <a:xfrm>
            <a:off x="2822014" y="4746218"/>
            <a:ext cx="3205314" cy="369332"/>
          </a:xfrm>
          <a:prstGeom prst="rect">
            <a:avLst/>
          </a:prstGeom>
          <a:solidFill>
            <a:srgbClr val="00B0F0"/>
          </a:solidFill>
        </p:spPr>
        <p:txBody>
          <a:bodyPr wrap="square">
            <a:spAutoFit/>
          </a:bodyPr>
          <a:lstStyle/>
          <a:p>
            <a:pPr algn="ctr"/>
            <a:r>
              <a:rPr lang="pt-PT" dirty="0"/>
              <a:t>Modelos com base no indivíduo</a:t>
            </a:r>
          </a:p>
        </p:txBody>
      </p:sp>
      <p:cxnSp>
        <p:nvCxnSpPr>
          <p:cNvPr id="15" name="Connector: Elbow 14">
            <a:extLst>
              <a:ext uri="{FF2B5EF4-FFF2-40B4-BE49-F238E27FC236}">
                <a16:creationId xmlns:a16="http://schemas.microsoft.com/office/drawing/2014/main" id="{F2A19F98-FB5F-402D-988C-058322365220}"/>
              </a:ext>
            </a:extLst>
          </p:cNvPr>
          <p:cNvCxnSpPr>
            <a:cxnSpLocks/>
            <a:stCxn id="5" idx="1"/>
            <a:endCxn id="7" idx="1"/>
          </p:cNvCxnSpPr>
          <p:nvPr/>
        </p:nvCxnSpPr>
        <p:spPr>
          <a:xfrm rot="10800000" flipV="1">
            <a:off x="3121898" y="1321004"/>
            <a:ext cx="212469" cy="2395559"/>
          </a:xfrm>
          <a:prstGeom prst="bentConnector3">
            <a:avLst>
              <a:gd name="adj1" fmla="val 951771"/>
            </a:avLst>
          </a:prstGeom>
          <a:ln w="28575">
            <a:solidFill>
              <a:srgbClr val="00B050"/>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65771892-E79B-428D-96BC-D4EAAD9593A1}"/>
              </a:ext>
            </a:extLst>
          </p:cNvPr>
          <p:cNvCxnSpPr>
            <a:cxnSpLocks/>
            <a:stCxn id="5" idx="2"/>
            <a:endCxn id="6" idx="1"/>
          </p:cNvCxnSpPr>
          <p:nvPr/>
        </p:nvCxnSpPr>
        <p:spPr>
          <a:xfrm rot="5400000">
            <a:off x="2964666" y="1368782"/>
            <a:ext cx="1184616" cy="1735392"/>
          </a:xfrm>
          <a:prstGeom prst="bentConnector4">
            <a:avLst>
              <a:gd name="adj1" fmla="val 42206"/>
              <a:gd name="adj2" fmla="val 153789"/>
            </a:avLst>
          </a:prstGeom>
          <a:ln w="28575">
            <a:solidFill>
              <a:srgbClr val="00B050"/>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0FA97163-1D92-435A-A27E-9E915D699130}"/>
              </a:ext>
            </a:extLst>
          </p:cNvPr>
          <p:cNvCxnSpPr>
            <a:cxnSpLocks/>
            <a:stCxn id="5" idx="0"/>
            <a:endCxn id="9" idx="3"/>
          </p:cNvCxnSpPr>
          <p:nvPr/>
        </p:nvCxnSpPr>
        <p:spPr>
          <a:xfrm rot="16200000" flipH="1">
            <a:off x="3259476" y="2163032"/>
            <a:ext cx="3933045" cy="1602658"/>
          </a:xfrm>
          <a:prstGeom prst="bentConnector4">
            <a:avLst>
              <a:gd name="adj1" fmla="val -5812"/>
              <a:gd name="adj2" fmla="val 208762"/>
            </a:avLst>
          </a:prstGeom>
          <a:ln w="28575">
            <a:solidFill>
              <a:srgbClr val="00B050"/>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678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grpId="0" nodeType="clickEffect">
                                  <p:stCondLst>
                                    <p:cond delay="0"/>
                                  </p:stCondLst>
                                  <p:childTnLst>
                                    <p:animScale>
                                      <p:cBhvr>
                                        <p:cTn id="26" dur="2000" fill="hold"/>
                                        <p:tgtEl>
                                          <p:spTgt spid="8"/>
                                        </p:tgtEl>
                                      </p:cBhvr>
                                      <p:by x="25000" y="25000"/>
                                    </p:animScale>
                                  </p:childTnLst>
                                </p:cTn>
                              </p:par>
                            </p:childTnLst>
                          </p:cTn>
                        </p:par>
                        <p:par>
                          <p:cTn id="27" fill="hold">
                            <p:stCondLst>
                              <p:cond delay="2000"/>
                            </p:stCondLst>
                            <p:childTnLst>
                              <p:par>
                                <p:cTn id="28" presetID="6" presetClass="emph" presetSubtype="0" fill="hold" grpId="0" nodeType="afterEffect">
                                  <p:stCondLst>
                                    <p:cond delay="1000"/>
                                  </p:stCondLst>
                                  <p:childTnLst>
                                    <p:animScale>
                                      <p:cBhvr>
                                        <p:cTn id="29" dur="2000" fill="hold"/>
                                        <p:tgtEl>
                                          <p:spTgt spid="9"/>
                                        </p:tgtEl>
                                      </p:cBhvr>
                                      <p:by x="50000" y="50000"/>
                                    </p:animScale>
                                  </p:childTnLst>
                                </p:cTn>
                              </p:par>
                            </p:childTnLst>
                          </p:cTn>
                        </p:par>
                        <p:par>
                          <p:cTn id="30" fill="hold">
                            <p:stCondLst>
                              <p:cond delay="5000"/>
                            </p:stCondLst>
                            <p:childTnLst>
                              <p:par>
                                <p:cTn id="31" presetID="6" presetClass="emph" presetSubtype="0" fill="hold" grpId="0" nodeType="afterEffect">
                                  <p:stCondLst>
                                    <p:cond delay="1000"/>
                                  </p:stCondLst>
                                  <p:childTnLst>
                                    <p:animScale>
                                      <p:cBhvr>
                                        <p:cTn id="32" dur="2000" fill="hold"/>
                                        <p:tgtEl>
                                          <p:spTgt spid="5"/>
                                        </p:tgtEl>
                                      </p:cBhvr>
                                      <p:by x="400000" y="4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844B2B2-6565-47CD-A2EF-0D60FAB4F6F4}"/>
              </a:ext>
            </a:extLst>
          </p:cNvPr>
          <p:cNvSpPr txBox="1"/>
          <p:nvPr/>
        </p:nvSpPr>
        <p:spPr>
          <a:xfrm>
            <a:off x="213919" y="4240305"/>
            <a:ext cx="8716161" cy="2031325"/>
          </a:xfrm>
          <a:prstGeom prst="rect">
            <a:avLst/>
          </a:prstGeom>
          <a:noFill/>
        </p:spPr>
        <p:txBody>
          <a:bodyPr wrap="square" rtlCol="0">
            <a:spAutoFit/>
          </a:bodyPr>
          <a:lstStyle/>
          <a:p>
            <a:r>
              <a:rPr lang="en-US" dirty="0">
                <a:latin typeface="Abadi" panose="020B0604020104020204" pitchFamily="34" charset="0"/>
              </a:rPr>
              <a:t>Each group will find 1 paper, using said models and with an interesting ecological application and read it</a:t>
            </a:r>
          </a:p>
          <a:p>
            <a:r>
              <a:rPr lang="en-US" dirty="0">
                <a:latin typeface="Abadi" panose="020B0604020104020204" pitchFamily="34" charset="0"/>
              </a:rPr>
              <a:t>Each of the 4 groups will get together and will make a presentation of 20 minutes and make an up to 6 pages report on these – to be shared between all</a:t>
            </a:r>
          </a:p>
          <a:p>
            <a:pPr marL="342900" indent="-342900">
              <a:buFont typeface="+mj-lt"/>
              <a:buAutoNum type="arabicPeriod"/>
            </a:pPr>
            <a:r>
              <a:rPr lang="en-US" dirty="0">
                <a:latin typeface="Abadi" panose="020B0604020104020204" pitchFamily="34" charset="0"/>
              </a:rPr>
              <a:t>Up to 10 mins on the type of models and what they are and can be used for </a:t>
            </a:r>
          </a:p>
          <a:p>
            <a:pPr marL="342900" indent="-342900">
              <a:buFont typeface="+mj-lt"/>
              <a:buAutoNum type="arabicPeriod"/>
            </a:pPr>
            <a:r>
              <a:rPr lang="en-US" dirty="0">
                <a:latin typeface="Abadi" panose="020B0604020104020204" pitchFamily="34" charset="0"/>
              </a:rPr>
              <a:t>Up to 10 minutes on the 2 papers chosen</a:t>
            </a:r>
          </a:p>
          <a:p>
            <a:pPr marL="342900" indent="-342900">
              <a:buFont typeface="+mj-lt"/>
              <a:buAutoNum type="arabicPeriod"/>
            </a:pPr>
            <a:r>
              <a:rPr lang="en-US" dirty="0">
                <a:latin typeface="Abadi" panose="020B0604020104020204" pitchFamily="34" charset="0"/>
              </a:rPr>
              <a:t>Discuss everything you can think of, from usefulness, to strengths and weaknesses</a:t>
            </a:r>
          </a:p>
        </p:txBody>
      </p:sp>
      <p:sp>
        <p:nvSpPr>
          <p:cNvPr id="21" name="Rectangle 20">
            <a:extLst>
              <a:ext uri="{FF2B5EF4-FFF2-40B4-BE49-F238E27FC236}">
                <a16:creationId xmlns:a16="http://schemas.microsoft.com/office/drawing/2014/main" id="{848E2DF3-7D1D-46D5-9A36-B22A820505E6}"/>
              </a:ext>
            </a:extLst>
          </p:cNvPr>
          <p:cNvSpPr/>
          <p:nvPr/>
        </p:nvSpPr>
        <p:spPr>
          <a:xfrm>
            <a:off x="4331261" y="5142038"/>
            <a:ext cx="2583809" cy="250469"/>
          </a:xfrm>
          <a:prstGeom prst="rect">
            <a:avLst/>
          </a:prstGeom>
          <a:solidFill>
            <a:schemeClr val="accent1">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106326F-63E9-4E88-8E95-4B9F50C5B221}"/>
              </a:ext>
            </a:extLst>
          </p:cNvPr>
          <p:cNvSpPr/>
          <p:nvPr/>
        </p:nvSpPr>
        <p:spPr>
          <a:xfrm>
            <a:off x="860476" y="546871"/>
            <a:ext cx="3470785" cy="369332"/>
          </a:xfrm>
          <a:prstGeom prst="rect">
            <a:avLst/>
          </a:prstGeom>
          <a:solidFill>
            <a:srgbClr val="00B0F0"/>
          </a:solidFill>
        </p:spPr>
        <p:txBody>
          <a:bodyPr wrap="square">
            <a:spAutoFit/>
          </a:bodyPr>
          <a:lstStyle/>
          <a:p>
            <a:pPr algn="ctr"/>
            <a:r>
              <a:rPr lang="pt-PT" dirty="0"/>
              <a:t>Modelos de estado estacionário</a:t>
            </a:r>
          </a:p>
        </p:txBody>
      </p:sp>
      <p:sp>
        <p:nvSpPr>
          <p:cNvPr id="9" name="Rectangle 8">
            <a:extLst>
              <a:ext uri="{FF2B5EF4-FFF2-40B4-BE49-F238E27FC236}">
                <a16:creationId xmlns:a16="http://schemas.microsoft.com/office/drawing/2014/main" id="{BFFC7585-DF4D-4304-8608-839BF2627DA2}"/>
              </a:ext>
            </a:extLst>
          </p:cNvPr>
          <p:cNvSpPr/>
          <p:nvPr/>
        </p:nvSpPr>
        <p:spPr>
          <a:xfrm>
            <a:off x="1293095" y="1434649"/>
            <a:ext cx="2605548" cy="369332"/>
          </a:xfrm>
          <a:prstGeom prst="rect">
            <a:avLst/>
          </a:prstGeom>
          <a:solidFill>
            <a:srgbClr val="00B050"/>
          </a:solidFill>
        </p:spPr>
        <p:txBody>
          <a:bodyPr wrap="square">
            <a:spAutoFit/>
          </a:bodyPr>
          <a:lstStyle/>
          <a:p>
            <a:pPr algn="ctr"/>
            <a:r>
              <a:rPr lang="pt-PT" dirty="0"/>
              <a:t>Modelos dinâmicos</a:t>
            </a:r>
          </a:p>
        </p:txBody>
      </p:sp>
      <p:sp>
        <p:nvSpPr>
          <p:cNvPr id="10" name="Rectangle 9">
            <a:extLst>
              <a:ext uri="{FF2B5EF4-FFF2-40B4-BE49-F238E27FC236}">
                <a16:creationId xmlns:a16="http://schemas.microsoft.com/office/drawing/2014/main" id="{3113693E-BD6C-4298-819E-B6BC11BC74C1}"/>
              </a:ext>
            </a:extLst>
          </p:cNvPr>
          <p:cNvSpPr/>
          <p:nvPr/>
        </p:nvSpPr>
        <p:spPr>
          <a:xfrm>
            <a:off x="1293095" y="3551637"/>
            <a:ext cx="2605548" cy="369332"/>
          </a:xfrm>
          <a:prstGeom prst="rect">
            <a:avLst/>
          </a:prstGeom>
          <a:solidFill>
            <a:schemeClr val="accent6"/>
          </a:solidFill>
        </p:spPr>
        <p:txBody>
          <a:bodyPr wrap="square">
            <a:spAutoFit/>
          </a:bodyPr>
          <a:lstStyle/>
          <a:p>
            <a:pPr algn="ctr"/>
            <a:r>
              <a:rPr lang="pt-PT" dirty="0"/>
              <a:t>Modelos de lógica difusa</a:t>
            </a:r>
          </a:p>
        </p:txBody>
      </p:sp>
      <p:sp>
        <p:nvSpPr>
          <p:cNvPr id="11" name="Rectangle 10">
            <a:extLst>
              <a:ext uri="{FF2B5EF4-FFF2-40B4-BE49-F238E27FC236}">
                <a16:creationId xmlns:a16="http://schemas.microsoft.com/office/drawing/2014/main" id="{A98C2825-0E26-4767-8493-5CAF3C8E646A}"/>
              </a:ext>
            </a:extLst>
          </p:cNvPr>
          <p:cNvSpPr/>
          <p:nvPr/>
        </p:nvSpPr>
        <p:spPr>
          <a:xfrm>
            <a:off x="1051935" y="2479193"/>
            <a:ext cx="3205314" cy="369332"/>
          </a:xfrm>
          <a:prstGeom prst="rect">
            <a:avLst/>
          </a:prstGeom>
          <a:solidFill>
            <a:srgbClr val="FFC000"/>
          </a:solidFill>
        </p:spPr>
        <p:txBody>
          <a:bodyPr wrap="square">
            <a:spAutoFit/>
          </a:bodyPr>
          <a:lstStyle/>
          <a:p>
            <a:pPr algn="ctr"/>
            <a:r>
              <a:rPr lang="pt-PT" dirty="0"/>
              <a:t>Modelos com base no indivíduo</a:t>
            </a:r>
          </a:p>
        </p:txBody>
      </p:sp>
      <p:sp>
        <p:nvSpPr>
          <p:cNvPr id="12" name="TextBox 11">
            <a:extLst>
              <a:ext uri="{FF2B5EF4-FFF2-40B4-BE49-F238E27FC236}">
                <a16:creationId xmlns:a16="http://schemas.microsoft.com/office/drawing/2014/main" id="{ACA90EB7-DC03-4965-969C-26FAAE709E1B}"/>
              </a:ext>
            </a:extLst>
          </p:cNvPr>
          <p:cNvSpPr txBox="1"/>
          <p:nvPr/>
        </p:nvSpPr>
        <p:spPr>
          <a:xfrm>
            <a:off x="4400695" y="701537"/>
            <a:ext cx="1766874" cy="369332"/>
          </a:xfrm>
          <a:prstGeom prst="rect">
            <a:avLst/>
          </a:prstGeom>
          <a:solidFill>
            <a:srgbClr val="00B0F0"/>
          </a:solidFill>
        </p:spPr>
        <p:txBody>
          <a:bodyPr wrap="square" rtlCol="0">
            <a:spAutoFit/>
          </a:bodyPr>
          <a:lstStyle/>
          <a:p>
            <a:r>
              <a:rPr lang="en-US" dirty="0"/>
              <a:t>N030 – 3 </a:t>
            </a:r>
            <a:r>
              <a:rPr lang="en-US" dirty="0" err="1"/>
              <a:t>alunos</a:t>
            </a:r>
            <a:endParaRPr lang="en-US" dirty="0"/>
          </a:p>
        </p:txBody>
      </p:sp>
      <p:sp>
        <p:nvSpPr>
          <p:cNvPr id="13" name="TextBox 12">
            <a:extLst>
              <a:ext uri="{FF2B5EF4-FFF2-40B4-BE49-F238E27FC236}">
                <a16:creationId xmlns:a16="http://schemas.microsoft.com/office/drawing/2014/main" id="{08DC204A-3FD2-496C-83EB-78C3FC3CB0B3}"/>
              </a:ext>
            </a:extLst>
          </p:cNvPr>
          <p:cNvSpPr txBox="1"/>
          <p:nvPr/>
        </p:nvSpPr>
        <p:spPr>
          <a:xfrm>
            <a:off x="4418128" y="1687991"/>
            <a:ext cx="1756825" cy="369332"/>
          </a:xfrm>
          <a:prstGeom prst="rect">
            <a:avLst/>
          </a:prstGeom>
          <a:solidFill>
            <a:srgbClr val="00B050"/>
          </a:solidFill>
        </p:spPr>
        <p:txBody>
          <a:bodyPr wrap="square" rtlCol="0">
            <a:spAutoFit/>
          </a:bodyPr>
          <a:lstStyle/>
          <a:p>
            <a:r>
              <a:rPr lang="en-US" dirty="0"/>
              <a:t>N060 – 3 </a:t>
            </a:r>
            <a:r>
              <a:rPr lang="en-US" dirty="0" err="1"/>
              <a:t>alunos</a:t>
            </a:r>
            <a:endParaRPr lang="en-US" dirty="0"/>
          </a:p>
        </p:txBody>
      </p:sp>
      <p:sp>
        <p:nvSpPr>
          <p:cNvPr id="14" name="TextBox 13">
            <a:extLst>
              <a:ext uri="{FF2B5EF4-FFF2-40B4-BE49-F238E27FC236}">
                <a16:creationId xmlns:a16="http://schemas.microsoft.com/office/drawing/2014/main" id="{934AB046-B8B6-4CD3-BB1D-DECC3C806B81}"/>
              </a:ext>
            </a:extLst>
          </p:cNvPr>
          <p:cNvSpPr txBox="1"/>
          <p:nvPr/>
        </p:nvSpPr>
        <p:spPr>
          <a:xfrm>
            <a:off x="4418128" y="2272431"/>
            <a:ext cx="1756825" cy="369332"/>
          </a:xfrm>
          <a:prstGeom prst="rect">
            <a:avLst/>
          </a:prstGeom>
          <a:solidFill>
            <a:srgbClr val="FFFF00"/>
          </a:solidFill>
        </p:spPr>
        <p:txBody>
          <a:bodyPr wrap="square" rtlCol="0">
            <a:spAutoFit/>
          </a:bodyPr>
          <a:lstStyle/>
          <a:p>
            <a:r>
              <a:rPr lang="en-US" dirty="0"/>
              <a:t>N070 – 4 </a:t>
            </a:r>
            <a:r>
              <a:rPr lang="en-US" dirty="0" err="1"/>
              <a:t>alunos</a:t>
            </a:r>
            <a:endParaRPr lang="en-US" dirty="0"/>
          </a:p>
        </p:txBody>
      </p:sp>
      <p:sp>
        <p:nvSpPr>
          <p:cNvPr id="15" name="TextBox 14">
            <a:extLst>
              <a:ext uri="{FF2B5EF4-FFF2-40B4-BE49-F238E27FC236}">
                <a16:creationId xmlns:a16="http://schemas.microsoft.com/office/drawing/2014/main" id="{BD8117FB-AF71-4E2B-8FD0-652F5E80CC3E}"/>
              </a:ext>
            </a:extLst>
          </p:cNvPr>
          <p:cNvSpPr txBox="1"/>
          <p:nvPr/>
        </p:nvSpPr>
        <p:spPr>
          <a:xfrm>
            <a:off x="6258450" y="3862185"/>
            <a:ext cx="1756825" cy="369332"/>
          </a:xfrm>
          <a:prstGeom prst="rect">
            <a:avLst/>
          </a:prstGeom>
          <a:solidFill>
            <a:schemeClr val="accent6"/>
          </a:solidFill>
        </p:spPr>
        <p:txBody>
          <a:bodyPr wrap="square" rtlCol="0">
            <a:spAutoFit/>
          </a:bodyPr>
          <a:lstStyle/>
          <a:p>
            <a:r>
              <a:rPr lang="en-US" dirty="0"/>
              <a:t>N080 – 2 </a:t>
            </a:r>
            <a:r>
              <a:rPr lang="en-US" dirty="0" err="1"/>
              <a:t>alunos</a:t>
            </a:r>
            <a:endParaRPr lang="en-US" dirty="0"/>
          </a:p>
        </p:txBody>
      </p:sp>
      <p:sp>
        <p:nvSpPr>
          <p:cNvPr id="16" name="TextBox 15">
            <a:extLst>
              <a:ext uri="{FF2B5EF4-FFF2-40B4-BE49-F238E27FC236}">
                <a16:creationId xmlns:a16="http://schemas.microsoft.com/office/drawing/2014/main" id="{8A974F4E-ED65-4F67-A559-4CB72E148834}"/>
              </a:ext>
            </a:extLst>
          </p:cNvPr>
          <p:cNvSpPr txBox="1"/>
          <p:nvPr/>
        </p:nvSpPr>
        <p:spPr>
          <a:xfrm>
            <a:off x="4418128" y="1187543"/>
            <a:ext cx="1756826" cy="369332"/>
          </a:xfrm>
          <a:prstGeom prst="rect">
            <a:avLst/>
          </a:prstGeom>
          <a:solidFill>
            <a:srgbClr val="00B050"/>
          </a:solidFill>
        </p:spPr>
        <p:txBody>
          <a:bodyPr wrap="square" rtlCol="0">
            <a:spAutoFit/>
          </a:bodyPr>
          <a:lstStyle/>
          <a:p>
            <a:r>
              <a:rPr lang="en-US" dirty="0"/>
              <a:t>N050 – 4 </a:t>
            </a:r>
            <a:r>
              <a:rPr lang="en-US" dirty="0" err="1"/>
              <a:t>alunos</a:t>
            </a:r>
            <a:endParaRPr lang="en-US" dirty="0"/>
          </a:p>
        </p:txBody>
      </p:sp>
      <p:sp>
        <p:nvSpPr>
          <p:cNvPr id="17" name="TextBox 16">
            <a:extLst>
              <a:ext uri="{FF2B5EF4-FFF2-40B4-BE49-F238E27FC236}">
                <a16:creationId xmlns:a16="http://schemas.microsoft.com/office/drawing/2014/main" id="{49D08DEA-B6C0-4AD3-AF6B-B542AF0B34E0}"/>
              </a:ext>
            </a:extLst>
          </p:cNvPr>
          <p:cNvSpPr txBox="1"/>
          <p:nvPr/>
        </p:nvSpPr>
        <p:spPr>
          <a:xfrm>
            <a:off x="4400695" y="2720972"/>
            <a:ext cx="1756825" cy="369332"/>
          </a:xfrm>
          <a:prstGeom prst="rect">
            <a:avLst/>
          </a:prstGeom>
          <a:solidFill>
            <a:srgbClr val="FFFF00"/>
          </a:solidFill>
        </p:spPr>
        <p:txBody>
          <a:bodyPr wrap="square" rtlCol="0">
            <a:spAutoFit/>
          </a:bodyPr>
          <a:lstStyle/>
          <a:p>
            <a:r>
              <a:rPr lang="en-US" dirty="0"/>
              <a:t>N100 – 4 </a:t>
            </a:r>
            <a:r>
              <a:rPr lang="en-US" dirty="0" err="1"/>
              <a:t>alunos</a:t>
            </a:r>
            <a:endParaRPr lang="en-US" dirty="0"/>
          </a:p>
        </p:txBody>
      </p:sp>
      <p:sp>
        <p:nvSpPr>
          <p:cNvPr id="18" name="TextBox 17">
            <a:extLst>
              <a:ext uri="{FF2B5EF4-FFF2-40B4-BE49-F238E27FC236}">
                <a16:creationId xmlns:a16="http://schemas.microsoft.com/office/drawing/2014/main" id="{00714959-D533-4619-9F3D-EA46F121F0E9}"/>
              </a:ext>
            </a:extLst>
          </p:cNvPr>
          <p:cNvSpPr txBox="1"/>
          <p:nvPr/>
        </p:nvSpPr>
        <p:spPr>
          <a:xfrm>
            <a:off x="4380857" y="3365298"/>
            <a:ext cx="1756825" cy="369332"/>
          </a:xfrm>
          <a:prstGeom prst="rect">
            <a:avLst/>
          </a:prstGeom>
          <a:solidFill>
            <a:schemeClr val="accent6"/>
          </a:solidFill>
        </p:spPr>
        <p:txBody>
          <a:bodyPr wrap="square" rtlCol="0">
            <a:spAutoFit/>
          </a:bodyPr>
          <a:lstStyle/>
          <a:p>
            <a:r>
              <a:rPr lang="en-US" dirty="0"/>
              <a:t>N140 – 3 </a:t>
            </a:r>
            <a:r>
              <a:rPr lang="en-US" dirty="0" err="1"/>
              <a:t>alunos</a:t>
            </a:r>
            <a:endParaRPr lang="en-US" dirty="0"/>
          </a:p>
        </p:txBody>
      </p:sp>
      <p:sp>
        <p:nvSpPr>
          <p:cNvPr id="19" name="TextBox 18">
            <a:extLst>
              <a:ext uri="{FF2B5EF4-FFF2-40B4-BE49-F238E27FC236}">
                <a16:creationId xmlns:a16="http://schemas.microsoft.com/office/drawing/2014/main" id="{E5A415DF-982A-4788-B73C-0968106EC487}"/>
              </a:ext>
            </a:extLst>
          </p:cNvPr>
          <p:cNvSpPr txBox="1"/>
          <p:nvPr/>
        </p:nvSpPr>
        <p:spPr>
          <a:xfrm>
            <a:off x="4380857" y="3862185"/>
            <a:ext cx="1756825" cy="369332"/>
          </a:xfrm>
          <a:prstGeom prst="rect">
            <a:avLst/>
          </a:prstGeom>
          <a:solidFill>
            <a:schemeClr val="accent6"/>
          </a:solidFill>
        </p:spPr>
        <p:txBody>
          <a:bodyPr wrap="square" rtlCol="0">
            <a:spAutoFit/>
          </a:bodyPr>
          <a:lstStyle/>
          <a:p>
            <a:r>
              <a:rPr lang="en-US" dirty="0"/>
              <a:t>N160 – 3 </a:t>
            </a:r>
            <a:r>
              <a:rPr lang="en-US" dirty="0" err="1"/>
              <a:t>alunos</a:t>
            </a:r>
            <a:endParaRPr lang="en-US" dirty="0"/>
          </a:p>
        </p:txBody>
      </p:sp>
      <p:sp>
        <p:nvSpPr>
          <p:cNvPr id="20" name="TextBox 19">
            <a:extLst>
              <a:ext uri="{FF2B5EF4-FFF2-40B4-BE49-F238E27FC236}">
                <a16:creationId xmlns:a16="http://schemas.microsoft.com/office/drawing/2014/main" id="{1746BD41-59A7-486A-85A1-E31DCFDB7821}"/>
              </a:ext>
            </a:extLst>
          </p:cNvPr>
          <p:cNvSpPr txBox="1"/>
          <p:nvPr/>
        </p:nvSpPr>
        <p:spPr>
          <a:xfrm>
            <a:off x="213919" y="6406300"/>
            <a:ext cx="7072706" cy="369332"/>
          </a:xfrm>
          <a:prstGeom prst="rect">
            <a:avLst/>
          </a:prstGeom>
          <a:noFill/>
        </p:spPr>
        <p:txBody>
          <a:bodyPr wrap="square" rtlCol="0">
            <a:spAutoFit/>
          </a:bodyPr>
          <a:lstStyle/>
          <a:p>
            <a:r>
              <a:rPr lang="en-US" dirty="0"/>
              <a:t>Presentation &amp; Delivery :  Wednesday 19</a:t>
            </a:r>
            <a:r>
              <a:rPr lang="en-US" baseline="30000" dirty="0"/>
              <a:t>th</a:t>
            </a:r>
            <a:r>
              <a:rPr lang="en-US" dirty="0"/>
              <a:t> December / 31</a:t>
            </a:r>
            <a:r>
              <a:rPr lang="en-US" baseline="30000" dirty="0"/>
              <a:t>st</a:t>
            </a:r>
            <a:r>
              <a:rPr lang="en-US" dirty="0"/>
              <a:t> December</a:t>
            </a:r>
          </a:p>
        </p:txBody>
      </p:sp>
      <p:sp>
        <p:nvSpPr>
          <p:cNvPr id="24" name="TextBox 23">
            <a:extLst>
              <a:ext uri="{FF2B5EF4-FFF2-40B4-BE49-F238E27FC236}">
                <a16:creationId xmlns:a16="http://schemas.microsoft.com/office/drawing/2014/main" id="{8EE722B3-004A-4CAC-ACB2-F884AABE0FA6}"/>
              </a:ext>
            </a:extLst>
          </p:cNvPr>
          <p:cNvSpPr txBox="1"/>
          <p:nvPr/>
        </p:nvSpPr>
        <p:spPr>
          <a:xfrm>
            <a:off x="7781488" y="6262028"/>
            <a:ext cx="1026952" cy="549073"/>
          </a:xfrm>
          <a:prstGeom prst="rect">
            <a:avLst/>
          </a:prstGeom>
          <a:solidFill>
            <a:schemeClr val="accent1">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400" dirty="0"/>
              <a:t>Team work: symbiosis</a:t>
            </a:r>
          </a:p>
        </p:txBody>
      </p:sp>
      <p:cxnSp>
        <p:nvCxnSpPr>
          <p:cNvPr id="26" name="Connector: Elbow 25">
            <a:extLst>
              <a:ext uri="{FF2B5EF4-FFF2-40B4-BE49-F238E27FC236}">
                <a16:creationId xmlns:a16="http://schemas.microsoft.com/office/drawing/2014/main" id="{3A19F5A1-6DA4-48E9-B8F9-7438F73904A8}"/>
              </a:ext>
            </a:extLst>
          </p:cNvPr>
          <p:cNvCxnSpPr>
            <a:cxnSpLocks/>
            <a:stCxn id="21" idx="3"/>
            <a:endCxn id="24" idx="3"/>
          </p:cNvCxnSpPr>
          <p:nvPr/>
        </p:nvCxnSpPr>
        <p:spPr>
          <a:xfrm>
            <a:off x="6915070" y="5267273"/>
            <a:ext cx="1893370" cy="1269292"/>
          </a:xfrm>
          <a:prstGeom prst="bentConnector3">
            <a:avLst>
              <a:gd name="adj1" fmla="val 112074"/>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E15FAC32-4C64-428C-B772-D6B4008A5EEF}"/>
              </a:ext>
            </a:extLst>
          </p:cNvPr>
          <p:cNvSpPr txBox="1"/>
          <p:nvPr/>
        </p:nvSpPr>
        <p:spPr>
          <a:xfrm>
            <a:off x="4400694" y="205829"/>
            <a:ext cx="1756825" cy="369332"/>
          </a:xfrm>
          <a:prstGeom prst="rect">
            <a:avLst/>
          </a:prstGeom>
          <a:solidFill>
            <a:srgbClr val="00B0F0"/>
          </a:solidFill>
          <a:ln w="38100">
            <a:solidFill>
              <a:schemeClr val="tx1"/>
            </a:solidFill>
            <a:prstDash val="sysDash"/>
          </a:ln>
        </p:spPr>
        <p:txBody>
          <a:bodyPr wrap="square" rtlCol="0">
            <a:spAutoFit/>
          </a:bodyPr>
          <a:lstStyle/>
          <a:p>
            <a:r>
              <a:rPr lang="en-US" dirty="0"/>
              <a:t>N015 – 5 </a:t>
            </a:r>
            <a:r>
              <a:rPr lang="en-US" dirty="0" err="1"/>
              <a:t>alunos</a:t>
            </a:r>
            <a:endParaRPr lang="en-US" dirty="0"/>
          </a:p>
        </p:txBody>
      </p:sp>
      <p:sp>
        <p:nvSpPr>
          <p:cNvPr id="22" name="TextBox 21">
            <a:extLst>
              <a:ext uri="{FF2B5EF4-FFF2-40B4-BE49-F238E27FC236}">
                <a16:creationId xmlns:a16="http://schemas.microsoft.com/office/drawing/2014/main" id="{919603F8-C889-4297-91C4-41390B00A5BB}"/>
              </a:ext>
            </a:extLst>
          </p:cNvPr>
          <p:cNvSpPr txBox="1"/>
          <p:nvPr/>
        </p:nvSpPr>
        <p:spPr>
          <a:xfrm>
            <a:off x="6567857" y="516871"/>
            <a:ext cx="1112965" cy="369332"/>
          </a:xfrm>
          <a:prstGeom prst="rect">
            <a:avLst/>
          </a:prstGeom>
          <a:solidFill>
            <a:srgbClr val="00B0F0"/>
          </a:solidFill>
          <a:ln>
            <a:solidFill>
              <a:schemeClr val="tx1"/>
            </a:solidFill>
            <a:prstDash val="dashDot"/>
          </a:ln>
        </p:spPr>
        <p:txBody>
          <a:bodyPr wrap="square" rtlCol="0">
            <a:spAutoFit/>
          </a:bodyPr>
          <a:lstStyle/>
          <a:p>
            <a:r>
              <a:rPr lang="en-US" dirty="0"/>
              <a:t>Grupo 1</a:t>
            </a:r>
          </a:p>
        </p:txBody>
      </p:sp>
      <p:sp>
        <p:nvSpPr>
          <p:cNvPr id="25" name="TextBox 24">
            <a:extLst>
              <a:ext uri="{FF2B5EF4-FFF2-40B4-BE49-F238E27FC236}">
                <a16:creationId xmlns:a16="http://schemas.microsoft.com/office/drawing/2014/main" id="{FBDE4E8F-B5D1-40C9-BC57-D7F2D27D3DF8}"/>
              </a:ext>
            </a:extLst>
          </p:cNvPr>
          <p:cNvSpPr txBox="1"/>
          <p:nvPr/>
        </p:nvSpPr>
        <p:spPr>
          <a:xfrm>
            <a:off x="6567856" y="1382218"/>
            <a:ext cx="1112965" cy="369332"/>
          </a:xfrm>
          <a:prstGeom prst="rect">
            <a:avLst/>
          </a:prstGeom>
          <a:solidFill>
            <a:srgbClr val="00B050"/>
          </a:solidFill>
          <a:ln>
            <a:solidFill>
              <a:schemeClr val="tx1"/>
            </a:solidFill>
            <a:prstDash val="dashDot"/>
          </a:ln>
        </p:spPr>
        <p:txBody>
          <a:bodyPr wrap="square" rtlCol="0">
            <a:spAutoFit/>
          </a:bodyPr>
          <a:lstStyle/>
          <a:p>
            <a:r>
              <a:rPr lang="en-US" dirty="0"/>
              <a:t>Grupo 2</a:t>
            </a:r>
          </a:p>
        </p:txBody>
      </p:sp>
      <p:sp>
        <p:nvSpPr>
          <p:cNvPr id="27" name="TextBox 26">
            <a:extLst>
              <a:ext uri="{FF2B5EF4-FFF2-40B4-BE49-F238E27FC236}">
                <a16:creationId xmlns:a16="http://schemas.microsoft.com/office/drawing/2014/main" id="{38137609-4959-4F33-8912-AADA3AB1DEAC}"/>
              </a:ext>
            </a:extLst>
          </p:cNvPr>
          <p:cNvSpPr txBox="1"/>
          <p:nvPr/>
        </p:nvSpPr>
        <p:spPr>
          <a:xfrm>
            <a:off x="6567855" y="2457097"/>
            <a:ext cx="1112965" cy="369332"/>
          </a:xfrm>
          <a:prstGeom prst="rect">
            <a:avLst/>
          </a:prstGeom>
          <a:solidFill>
            <a:srgbClr val="FFFF00"/>
          </a:solidFill>
          <a:ln>
            <a:solidFill>
              <a:schemeClr val="tx1"/>
            </a:solidFill>
            <a:prstDash val="dashDot"/>
          </a:ln>
        </p:spPr>
        <p:txBody>
          <a:bodyPr wrap="square" rtlCol="0">
            <a:spAutoFit/>
          </a:bodyPr>
          <a:lstStyle/>
          <a:p>
            <a:r>
              <a:rPr lang="en-US" dirty="0"/>
              <a:t>Grupo 3</a:t>
            </a:r>
          </a:p>
        </p:txBody>
      </p:sp>
      <p:sp>
        <p:nvSpPr>
          <p:cNvPr id="28" name="TextBox 27">
            <a:extLst>
              <a:ext uri="{FF2B5EF4-FFF2-40B4-BE49-F238E27FC236}">
                <a16:creationId xmlns:a16="http://schemas.microsoft.com/office/drawing/2014/main" id="{E54E3DD9-7D37-4725-84EF-7E61B83241AA}"/>
              </a:ext>
            </a:extLst>
          </p:cNvPr>
          <p:cNvSpPr txBox="1"/>
          <p:nvPr/>
        </p:nvSpPr>
        <p:spPr>
          <a:xfrm>
            <a:off x="6567855" y="3362199"/>
            <a:ext cx="1112965" cy="369332"/>
          </a:xfrm>
          <a:prstGeom prst="rect">
            <a:avLst/>
          </a:prstGeom>
          <a:solidFill>
            <a:schemeClr val="accent6"/>
          </a:solidFill>
          <a:ln>
            <a:solidFill>
              <a:schemeClr val="tx1"/>
            </a:solidFill>
            <a:prstDash val="dashDot"/>
          </a:ln>
        </p:spPr>
        <p:txBody>
          <a:bodyPr wrap="square" rtlCol="0">
            <a:spAutoFit/>
          </a:bodyPr>
          <a:lstStyle>
            <a:defPPr>
              <a:defRPr lang="en-US"/>
            </a:defPPr>
          </a:lstStyle>
          <a:p>
            <a:r>
              <a:rPr lang="en-US" dirty="0"/>
              <a:t>Grupo 4</a:t>
            </a:r>
          </a:p>
        </p:txBody>
      </p:sp>
    </p:spTree>
    <p:extLst>
      <p:ext uri="{BB962C8B-B14F-4D97-AF65-F5344CB8AC3E}">
        <p14:creationId xmlns:p14="http://schemas.microsoft.com/office/powerpoint/2010/main" val="3962843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5" grpId="0" animBg="1"/>
      <p:bldP spid="27" grpId="0" animBg="1"/>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9831A-430C-41CB-A2CD-4EA38F7FB609}"/>
              </a:ext>
            </a:extLst>
          </p:cNvPr>
          <p:cNvSpPr>
            <a:spLocks noGrp="1"/>
          </p:cNvSpPr>
          <p:nvPr>
            <p:ph type="title"/>
          </p:nvPr>
        </p:nvSpPr>
        <p:spPr>
          <a:xfrm>
            <a:off x="470196" y="331923"/>
            <a:ext cx="8203608" cy="1188720"/>
          </a:xfrm>
        </p:spPr>
        <p:txBody>
          <a:bodyPr/>
          <a:lstStyle/>
          <a:p>
            <a:r>
              <a:rPr lang="en-US" dirty="0" err="1"/>
              <a:t>Modelação</a:t>
            </a:r>
            <a:r>
              <a:rPr lang="en-US" dirty="0"/>
              <a:t> </a:t>
            </a:r>
            <a:r>
              <a:rPr lang="en-US" dirty="0" err="1"/>
              <a:t>Ecológica</a:t>
            </a:r>
            <a:r>
              <a:rPr lang="en-US" dirty="0"/>
              <a:t>: Assessment</a:t>
            </a:r>
          </a:p>
        </p:txBody>
      </p:sp>
      <p:sp>
        <p:nvSpPr>
          <p:cNvPr id="3" name="Content Placeholder 2">
            <a:extLst>
              <a:ext uri="{FF2B5EF4-FFF2-40B4-BE49-F238E27FC236}">
                <a16:creationId xmlns:a16="http://schemas.microsoft.com/office/drawing/2014/main" id="{47839924-CEE8-46F5-9272-E4F47ACF881B}"/>
              </a:ext>
            </a:extLst>
          </p:cNvPr>
          <p:cNvSpPr>
            <a:spLocks noGrp="1"/>
          </p:cNvSpPr>
          <p:nvPr>
            <p:ph idx="1"/>
          </p:nvPr>
        </p:nvSpPr>
        <p:spPr>
          <a:xfrm>
            <a:off x="1015068" y="2235374"/>
            <a:ext cx="7113864" cy="3101983"/>
          </a:xfrm>
        </p:spPr>
        <p:txBody>
          <a:bodyPr>
            <a:noAutofit/>
          </a:bodyPr>
          <a:lstStyle/>
          <a:p>
            <a:r>
              <a:rPr lang="en-US" sz="2400" dirty="0"/>
              <a:t>Existing default: Exam 70% and Practical work 30%</a:t>
            </a:r>
          </a:p>
          <a:p>
            <a:r>
              <a:rPr lang="en-US" sz="2400" dirty="0"/>
              <a:t>Proposal (replace exam with): </a:t>
            </a:r>
          </a:p>
          <a:p>
            <a:pPr lvl="1"/>
            <a:r>
              <a:rPr lang="en-US" sz="2400" dirty="0"/>
              <a:t>Paper writing 10%</a:t>
            </a:r>
          </a:p>
          <a:p>
            <a:pPr lvl="1"/>
            <a:r>
              <a:rPr lang="en-US" sz="2400" dirty="0"/>
              <a:t>Work next Tuesday 25% (10% </a:t>
            </a:r>
            <a:r>
              <a:rPr lang="en-US" sz="2400" dirty="0" err="1"/>
              <a:t>apresentação</a:t>
            </a:r>
            <a:r>
              <a:rPr lang="en-US" sz="2400" dirty="0"/>
              <a:t> + 15% </a:t>
            </a:r>
            <a:r>
              <a:rPr lang="en-US" sz="2400" dirty="0" err="1"/>
              <a:t>relatório</a:t>
            </a:r>
            <a:r>
              <a:rPr lang="en-US" sz="2400" dirty="0"/>
              <a:t> – </a:t>
            </a:r>
            <a:r>
              <a:rPr lang="en-US" sz="2400" dirty="0" err="1"/>
              <a:t>entrega</a:t>
            </a:r>
            <a:r>
              <a:rPr lang="en-US" sz="2400" dirty="0"/>
              <a:t>?)</a:t>
            </a:r>
          </a:p>
          <a:p>
            <a:pPr lvl="1"/>
            <a:r>
              <a:rPr lang="en-US" sz="2400" dirty="0"/>
              <a:t>Congress abstract 25%</a:t>
            </a:r>
          </a:p>
          <a:p>
            <a:pPr lvl="1"/>
            <a:r>
              <a:rPr lang="en-US" sz="2400" dirty="0"/>
              <a:t>Ecological modelling day (preparation) 10%</a:t>
            </a:r>
          </a:p>
          <a:p>
            <a:pPr lvl="1"/>
            <a:endParaRPr lang="en-US" sz="2400" dirty="0"/>
          </a:p>
          <a:p>
            <a:pPr lvl="1"/>
            <a:r>
              <a:rPr lang="en-US" sz="2400" dirty="0"/>
              <a:t>Proposal only accepted if everyone will agree on it!</a:t>
            </a:r>
          </a:p>
        </p:txBody>
      </p:sp>
    </p:spTree>
    <p:extLst>
      <p:ext uri="{BB962C8B-B14F-4D97-AF65-F5344CB8AC3E}">
        <p14:creationId xmlns:p14="http://schemas.microsoft.com/office/powerpoint/2010/main" val="2935813874"/>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7724</TotalTime>
  <Words>1185</Words>
  <Application>Microsoft Office PowerPoint</Application>
  <PresentationFormat>On-screen Show (4:3)</PresentationFormat>
  <Paragraphs>148</Paragraphs>
  <Slides>38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Abadi</vt:lpstr>
      <vt:lpstr>Arial</vt:lpstr>
      <vt:lpstr>Calibri</vt:lpstr>
      <vt:lpstr>Cambria Math</vt:lpstr>
      <vt:lpstr>Chiller</vt:lpstr>
      <vt:lpstr>Gill Sans MT</vt:lpstr>
      <vt:lpstr>Roboto</vt:lpstr>
      <vt:lpstr>Parcel</vt:lpstr>
      <vt:lpstr>AuLA 18</vt:lpstr>
      <vt:lpstr>PowerPoint Presentation</vt:lpstr>
      <vt:lpstr>Palestra Quinta FEIRA 6 de Dezembro 14:15</vt:lpstr>
      <vt:lpstr>PowerPoint Presentation</vt:lpstr>
      <vt:lpstr>PowerPoint Presentation</vt:lpstr>
      <vt:lpstr>PowerPoint Presentation</vt:lpstr>
      <vt:lpstr>PowerPoint Presentation</vt:lpstr>
      <vt:lpstr>PowerPoint Presentation</vt:lpstr>
      <vt:lpstr>Modelação Ecológica: Assessment</vt:lpstr>
      <vt:lpstr>Predator-Prey Experience: OUTPUTS</vt:lpstr>
      <vt:lpstr>PowerPoint Presentation</vt:lpstr>
      <vt:lpstr>Predator-Prey Experience: OUTPUTS</vt:lpstr>
      <vt:lpstr>Tutorial Paper</vt:lpstr>
      <vt:lpstr>Would MEE be willing to take our paper?</vt:lpstr>
      <vt:lpstr>Visit overleaf and look around</vt:lpstr>
      <vt:lpstr>PowerPoint Presentation</vt:lpstr>
      <vt:lpstr>PowerPoint Presentation</vt:lpstr>
      <vt:lpstr>PowerPoint Presentation</vt:lpstr>
      <vt:lpstr>PowerPoint Presentation</vt:lpstr>
      <vt:lpstr>SEARCH FOR OTHER VENUES  AND  THINK ABOUT POSSIBLE TWISTS TO REDUCE OVERLAP IN DIFFERENT TALKS/POSTERS</vt:lpstr>
      <vt:lpstr>PowerPoint Presentation</vt:lpstr>
      <vt:lpstr>Organize a DAY ON  ecological modelling</vt:lpstr>
      <vt:lpstr>MODELOS DE ESTADOS ESTACIONÀRIOS</vt:lpstr>
      <vt:lpstr>DISCLAIMER</vt:lpstr>
      <vt:lpstr>Enquadramento</vt:lpstr>
      <vt:lpstr>modelo de estados estacionários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 R Implementation</vt:lpstr>
      <vt:lpstr>Now, groups, get your act together! </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Henrique Cabral</dc:creator>
  <cp:lastModifiedBy>Tiago Marques</cp:lastModifiedBy>
  <cp:revision>297</cp:revision>
  <dcterms:created xsi:type="dcterms:W3CDTF">2014-12-24T15:16:00Z</dcterms:created>
  <dcterms:modified xsi:type="dcterms:W3CDTF">2018-12-11T18:03:17Z</dcterms:modified>
</cp:coreProperties>
</file>